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31225" y="1028700"/>
            <a:ext cx="2454078" cy="2804661"/>
          </a:xfrm>
          <a:custGeom>
            <a:avLst/>
            <a:gdLst/>
            <a:rect l="l" t="t" r="r" b="b"/>
            <a:pathLst>
              <a:path w="2454078" h="2804661">
                <a:moveTo>
                  <a:pt x="0" y="0"/>
                </a:moveTo>
                <a:lnTo>
                  <a:pt x="2454078" y="0"/>
                </a:lnTo>
                <a:lnTo>
                  <a:pt x="2454078" y="2804661"/>
                </a:lnTo>
                <a:lnTo>
                  <a:pt x="0" y="2804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02118" y="7819130"/>
            <a:ext cx="8383186" cy="177254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3499"/>
              </a:lnSpc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지도교수 정내훈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r">
              <a:lnSpc>
                <a:spcPts val="3499"/>
              </a:lnSpc>
              <a:defRPr/>
            </a:pPr>
            <a:r>
              <a:rPr lang="en-US" sz="249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2019184030 조성원</a:t>
            </a:r>
            <a:endParaRPr lang="en-US" sz="249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r">
              <a:lnSpc>
                <a:spcPts val="3499"/>
              </a:lnSpc>
              <a:defRPr/>
            </a:pPr>
            <a:r>
              <a:rPr lang="en-US" sz="249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2020182045 황수지</a:t>
            </a:r>
            <a:endParaRPr lang="en-US" sz="249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2020184009 김병현</a:t>
            </a:r>
            <a:endParaRPr lang="en-US" sz="249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name="AutoShape 4" id="4"/>
          <p:cNvSpPr/>
          <p:nvPr/>
        </p:nvSpPr>
        <p:spPr>
          <a:xfrm flipV="true">
            <a:off x="13484662" y="7952481"/>
            <a:ext cx="0" cy="280851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id="5" name="Group 5"/>
          <p:cNvGrpSpPr/>
          <p:nvPr/>
        </p:nvGrpSpPr>
        <p:grpSpPr>
          <a:xfrm rot="0">
            <a:off x="13386222" y="7755601"/>
            <a:ext cx="196880" cy="19688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000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699" y="3071865"/>
            <a:ext cx="16178097" cy="20811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6402"/>
              </a:lnSpc>
              <a:spcBef>
                <a:spcPct val="0"/>
              </a:spcBef>
              <a:defRPr/>
            </a:pPr>
            <a:r>
              <a:rPr lang="en-US" sz="11715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TUworld</a:t>
            </a:r>
            <a:endParaRPr lang="en-US" sz="11715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200" y="5143500"/>
            <a:ext cx="5513144" cy="61762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900"/>
              </a:lnSpc>
              <a:spcBef>
                <a:spcPct val="0"/>
              </a:spcBef>
              <a:defRPr/>
            </a:pPr>
            <a:r>
              <a:rPr lang="en-US" sz="3500">
                <a:solidFill>
                  <a:srgbClr val="1859a9"/>
                </a:solidFill>
                <a:latin typeface="한컴 윤고딕 740"/>
                <a:ea typeface="한컴 윤고딕 740"/>
                <a:cs typeface="Source Han Sans KR"/>
                <a:sym typeface="Source Han Sans KR"/>
              </a:rPr>
              <a:t>종합설계1 중간발표</a:t>
            </a:r>
            <a:endParaRPr lang="en-US" sz="3500">
              <a:solidFill>
                <a:srgbClr val="1859a9"/>
              </a:solidFill>
              <a:latin typeface="한컴 윤고딕 740"/>
              <a:ea typeface="한컴 윤고딕 740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19965" y="3043800"/>
            <a:ext cx="7706920" cy="3795658"/>
          </a:xfrm>
          <a:custGeom>
            <a:avLst/>
            <a:gdLst/>
            <a:rect l="l" t="t" r="r" b="b"/>
            <a:pathLst>
              <a:path w="7706920" h="3795658">
                <a:moveTo>
                  <a:pt x="0" y="0"/>
                </a:moveTo>
                <a:lnTo>
                  <a:pt x="7706920" y="0"/>
                </a:lnTo>
                <a:lnTo>
                  <a:pt x="7706920" y="3795658"/>
                </a:lnTo>
                <a:lnTo>
                  <a:pt x="0" y="3795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316244" y="3043800"/>
            <a:ext cx="7415467" cy="3795658"/>
          </a:xfrm>
          <a:custGeom>
            <a:avLst/>
            <a:gdLst/>
            <a:rect l="l" t="t" r="r" b="b"/>
            <a:pathLst>
              <a:path w="7415467" h="3795658">
                <a:moveTo>
                  <a:pt x="0" y="0"/>
                </a:moveTo>
                <a:lnTo>
                  <a:pt x="7415467" y="0"/>
                </a:lnTo>
                <a:lnTo>
                  <a:pt x="7415467" y="3795658"/>
                </a:lnTo>
                <a:lnTo>
                  <a:pt x="0" y="3795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7140" b="-714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562063" y="1237710"/>
            <a:ext cx="4744579" cy="2606912"/>
          </a:xfrm>
          <a:custGeom>
            <a:avLst/>
            <a:gdLst/>
            <a:rect l="l" t="t" r="r" b="b"/>
            <a:pathLst>
              <a:path w="4744579" h="2606912">
                <a:moveTo>
                  <a:pt x="0" y="0"/>
                </a:moveTo>
                <a:lnTo>
                  <a:pt x="4744579" y="0"/>
                </a:lnTo>
                <a:lnTo>
                  <a:pt x="4744579" y="2606912"/>
                </a:lnTo>
                <a:lnTo>
                  <a:pt x="0" y="2606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03. 개발내용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059276" y="9013825"/>
            <a:ext cx="34290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10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3561" y="6855930"/>
            <a:ext cx="15248150" cy="2126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spcBef>
                <a:spcPct val="0"/>
              </a:spcBef>
              <a:defRPr/>
            </a:pPr>
            <a:endParaRPr lang="ko-KR" altLang="en-US">
              <a:latin typeface="한컴 윤고딕 740"/>
              <a:ea typeface="한컴 윤고딕 740"/>
            </a:endParaRP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퀘스트창 – 간단한 퀘스트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상점창 – 아이템 구매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spcBef>
                <a:spcPct val="0"/>
              </a:spcBef>
              <a:defRPr/>
            </a:pP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69218" y="532619"/>
            <a:ext cx="12413236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(2) UI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138273" y="5400675"/>
            <a:ext cx="5574730" cy="3075505"/>
          </a:xfrm>
          <a:custGeom>
            <a:avLst/>
            <a:gdLst/>
            <a:rect l="l" t="t" r="r" b="b"/>
            <a:pathLst>
              <a:path w="5574730" h="3075505">
                <a:moveTo>
                  <a:pt x="0" y="0"/>
                </a:moveTo>
                <a:lnTo>
                  <a:pt x="5574730" y="0"/>
                </a:lnTo>
                <a:lnTo>
                  <a:pt x="5574730" y="3075505"/>
                </a:lnTo>
                <a:lnTo>
                  <a:pt x="0" y="3075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9800" r="-2257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45121" y="2563143"/>
            <a:ext cx="7041584" cy="3529594"/>
          </a:xfrm>
          <a:custGeom>
            <a:avLst/>
            <a:gdLst/>
            <a:rect l="l" t="t" r="r" b="b"/>
            <a:pathLst>
              <a:path w="7041584" h="3529594">
                <a:moveTo>
                  <a:pt x="0" y="0"/>
                </a:moveTo>
                <a:lnTo>
                  <a:pt x="7041585" y="0"/>
                </a:lnTo>
                <a:lnTo>
                  <a:pt x="7041585" y="3529595"/>
                </a:lnTo>
                <a:lnTo>
                  <a:pt x="0" y="3529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824428" y="1304079"/>
            <a:ext cx="7936787" cy="3839421"/>
          </a:xfrm>
          <a:custGeom>
            <a:avLst/>
            <a:gdLst/>
            <a:rect l="l" t="t" r="r" b="b"/>
            <a:pathLst>
              <a:path w="7936787" h="3839421">
                <a:moveTo>
                  <a:pt x="0" y="0"/>
                </a:moveTo>
                <a:lnTo>
                  <a:pt x="7936787" y="0"/>
                </a:lnTo>
                <a:lnTo>
                  <a:pt x="7936787" y="3839421"/>
                </a:lnTo>
                <a:lnTo>
                  <a:pt x="0" y="3839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03. 개발내용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106900" y="9013825"/>
            <a:ext cx="26670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11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843177"/>
            <a:ext cx="12896938" cy="159597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Trigger 활용 서버 통신 기반 맵 전환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서버 기반 NavMesh 경로 탐색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spcBef>
                <a:spcPct val="0"/>
              </a:spcBef>
              <a:defRPr/>
            </a:pP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69218" y="532619"/>
            <a:ext cx="12413236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(3) 맵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865914" y="1713016"/>
            <a:ext cx="5542270" cy="3473047"/>
          </a:xfrm>
          <a:custGeom>
            <a:avLst/>
            <a:gdLst/>
            <a:rect l="l" t="t" r="r" b="b"/>
            <a:pathLst>
              <a:path w="5542270" h="3473047">
                <a:moveTo>
                  <a:pt x="0" y="0"/>
                </a:moveTo>
                <a:lnTo>
                  <a:pt x="5542269" y="0"/>
                </a:lnTo>
                <a:lnTo>
                  <a:pt x="5542269" y="3473047"/>
                </a:lnTo>
                <a:lnTo>
                  <a:pt x="0" y="3473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465899" y="3449540"/>
            <a:ext cx="5019877" cy="2565922"/>
          </a:xfrm>
          <a:custGeom>
            <a:avLst/>
            <a:gdLst/>
            <a:rect l="l" t="t" r="r" b="b"/>
            <a:pathLst>
              <a:path w="5019877" h="2565922">
                <a:moveTo>
                  <a:pt x="0" y="0"/>
                </a:moveTo>
                <a:lnTo>
                  <a:pt x="5019877" y="0"/>
                </a:lnTo>
                <a:lnTo>
                  <a:pt x="5019877" y="2565922"/>
                </a:lnTo>
                <a:lnTo>
                  <a:pt x="0" y="2565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142255" y="5263030"/>
            <a:ext cx="5821622" cy="1833811"/>
          </a:xfrm>
          <a:custGeom>
            <a:avLst/>
            <a:gdLst/>
            <a:rect l="l" t="t" r="r" b="b"/>
            <a:pathLst>
              <a:path w="5821622" h="1833811">
                <a:moveTo>
                  <a:pt x="0" y="0"/>
                </a:moveTo>
                <a:lnTo>
                  <a:pt x="5821622" y="0"/>
                </a:lnTo>
                <a:lnTo>
                  <a:pt x="5821622" y="1833811"/>
                </a:lnTo>
                <a:lnTo>
                  <a:pt x="0" y="1833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162461" y="1622505"/>
            <a:ext cx="7007995" cy="2277598"/>
          </a:xfrm>
          <a:custGeom>
            <a:avLst/>
            <a:gdLst/>
            <a:rect l="l" t="t" r="r" b="b"/>
            <a:pathLst>
              <a:path w="7007995" h="2277598">
                <a:moveTo>
                  <a:pt x="0" y="0"/>
                </a:moveTo>
                <a:lnTo>
                  <a:pt x="7007995" y="0"/>
                </a:lnTo>
                <a:lnTo>
                  <a:pt x="7007995" y="2277598"/>
                </a:lnTo>
                <a:lnTo>
                  <a:pt x="0" y="2277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275399" y="4218598"/>
            <a:ext cx="4420755" cy="2619297"/>
          </a:xfrm>
          <a:custGeom>
            <a:avLst/>
            <a:gdLst/>
            <a:rect l="l" t="t" r="r" b="b"/>
            <a:pathLst>
              <a:path w="4420755" h="2619297">
                <a:moveTo>
                  <a:pt x="0" y="0"/>
                </a:moveTo>
                <a:lnTo>
                  <a:pt x="4420755" y="0"/>
                </a:lnTo>
                <a:lnTo>
                  <a:pt x="4420755" y="2619298"/>
                </a:lnTo>
                <a:lnTo>
                  <a:pt x="0" y="2619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80693" y="2057493"/>
            <a:ext cx="3685221" cy="3685221"/>
          </a:xfrm>
          <a:custGeom>
            <a:avLst/>
            <a:gdLst/>
            <a:rect l="l" t="t" r="r" b="b"/>
            <a:pathLst>
              <a:path w="3685221" h="3685221">
                <a:moveTo>
                  <a:pt x="0" y="0"/>
                </a:moveTo>
                <a:lnTo>
                  <a:pt x="3685221" y="0"/>
                </a:lnTo>
                <a:lnTo>
                  <a:pt x="3685221" y="3685221"/>
                </a:lnTo>
                <a:lnTo>
                  <a:pt x="0" y="3685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972379" y="4399466"/>
            <a:ext cx="3980217" cy="2856515"/>
          </a:xfrm>
          <a:custGeom>
            <a:avLst/>
            <a:gdLst/>
            <a:rect l="l" t="t" r="r" b="b"/>
            <a:pathLst>
              <a:path w="3980217" h="2856515">
                <a:moveTo>
                  <a:pt x="0" y="0"/>
                </a:moveTo>
                <a:lnTo>
                  <a:pt x="3980217" y="0"/>
                </a:lnTo>
                <a:lnTo>
                  <a:pt x="3980217" y="2856514"/>
                </a:lnTo>
                <a:lnTo>
                  <a:pt x="0" y="2856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03. 개발내용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068800" y="9013825"/>
            <a:ext cx="32385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12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5037" y="7270268"/>
            <a:ext cx="17452964" cy="159750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MySQL - 계정 및 캐릭터 데이터 관리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CSV 기반 DataTable - 게임 밸런스 데이터 관리 </a:t>
            </a:r>
            <a:r>
              <a:rPr lang="en-US" sz="2200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(아이템 정보, 스킬 속성, 플레이어·몬스터 스탯,퀘스트)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JSON 기반 NavMesh - 맵 및 경로 데이터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69218" y="532619"/>
            <a:ext cx="12413236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(3) 데이터 관리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03. 개발내용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068800" y="9013825"/>
            <a:ext cx="32385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13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69218" y="532619"/>
            <a:ext cx="12413236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(4) 테스트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769219" y="1703894"/>
            <a:ext cx="11416902" cy="4980624"/>
          </a:xfrm>
          <a:custGeom>
            <a:avLst/>
            <a:gdLst/>
            <a:rect l="l" t="t" r="r" b="b"/>
            <a:pathLst>
              <a:path w="11416902" h="4980624">
                <a:moveTo>
                  <a:pt x="0" y="0"/>
                </a:moveTo>
                <a:lnTo>
                  <a:pt x="11416903" y="0"/>
                </a:lnTo>
                <a:lnTo>
                  <a:pt x="11416903" y="4980623"/>
                </a:lnTo>
                <a:lnTo>
                  <a:pt x="0" y="4980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27369" y="6985132"/>
            <a:ext cx="12896938" cy="106349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응답지연시간 기반 접속 수 조절 스트레스 테스트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spcBef>
                <a:spcPct val="0"/>
              </a:spcBef>
              <a:defRPr/>
            </a:pP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04. 구성원 역할 분담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59276" y="9013825"/>
            <a:ext cx="333376" cy="444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14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01996" y="2695520"/>
            <a:ext cx="14125958" cy="113353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82930" lvl="1" indent="-291465" algn="just">
              <a:lnSpc>
                <a:spcPts val="2970"/>
              </a:lnSpc>
              <a:buFont typeface="Arial"/>
              <a:buChar char="•"/>
              <a:defRPr/>
            </a:pPr>
            <a:r>
              <a:rPr lang="en-US" sz="2700" spc="140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클라이언트 개발</a:t>
            </a:r>
            <a:endParaRPr lang="en-US" sz="2700" spc="140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82930" lvl="1" indent="-291465" algn="just">
              <a:lnSpc>
                <a:spcPts val="2970"/>
              </a:lnSpc>
              <a:buFont typeface="Arial"/>
              <a:buChar char="•"/>
              <a:defRPr/>
            </a:pPr>
            <a:r>
              <a:rPr lang="en-US" sz="2700" u="none" strike="noStrike" spc="140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애니메이션, 아이템, 메시 동기화</a:t>
            </a:r>
            <a:endParaRPr lang="en-US" sz="2700" u="none" strike="noStrike" spc="140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82930" lvl="1" indent="-291465" algn="just">
              <a:lnSpc>
                <a:spcPts val="2970"/>
              </a:lnSpc>
              <a:buFont typeface="Arial"/>
              <a:buChar char="•"/>
              <a:defRPr/>
            </a:pPr>
            <a:r>
              <a:rPr lang="en-US" sz="2700" u="none" strike="noStrike" spc="140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UMG 제작</a:t>
            </a:r>
            <a:endParaRPr lang="en-US" sz="2700" u="none" strike="noStrike" spc="140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01996" y="4926798"/>
            <a:ext cx="7419669" cy="11486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82930" lvl="1" indent="-291465" algn="just">
              <a:lnSpc>
                <a:spcPts val="2970"/>
              </a:lnSpc>
              <a:buFont typeface="Arial"/>
              <a:buChar char="•"/>
              <a:defRPr/>
            </a:pPr>
            <a:r>
              <a:rPr lang="en-US" sz="2700" spc="140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서버 개발</a:t>
            </a:r>
            <a:endParaRPr lang="en-US" sz="2700" spc="140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82930" lvl="1" indent="-291465" algn="just">
              <a:lnSpc>
                <a:spcPts val="2970"/>
              </a:lnSpc>
              <a:buFont typeface="Arial"/>
              <a:buChar char="•"/>
              <a:defRPr/>
            </a:pPr>
            <a:r>
              <a:rPr lang="en-US" sz="2700" u="none" strike="noStrike" spc="140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네트워크 프레임워크 제작</a:t>
            </a:r>
            <a:endParaRPr lang="en-US" sz="2700" u="none" strike="noStrike" spc="140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82930" lvl="1" indent="-291465" algn="just">
              <a:lnSpc>
                <a:spcPts val="2970"/>
              </a:lnSpc>
              <a:buFont typeface="Arial"/>
              <a:buChar char="•"/>
              <a:defRPr/>
            </a:pPr>
            <a:r>
              <a:rPr lang="en-US" sz="2700" u="none" strike="noStrike" spc="140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데이터베이스 설계 및 연동</a:t>
            </a:r>
            <a:endParaRPr lang="en-US" sz="2700" u="none" strike="noStrike" spc="140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01996" y="7197649"/>
            <a:ext cx="8613265" cy="7557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82930" lvl="1" indent="-291465" algn="just">
              <a:lnSpc>
                <a:spcPts val="2970"/>
              </a:lnSpc>
              <a:buFont typeface="Arial"/>
              <a:buChar char="•"/>
              <a:defRPr/>
            </a:pPr>
            <a:r>
              <a:rPr lang="en-US" sz="2700" spc="140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모델링 및 애니메이션 제작</a:t>
            </a:r>
            <a:endParaRPr lang="en-US" sz="2700" spc="140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82930" lvl="1" indent="-291465" algn="just">
              <a:lnSpc>
                <a:spcPts val="2970"/>
              </a:lnSpc>
              <a:buFont typeface="Arial"/>
              <a:buChar char="•"/>
              <a:defRPr/>
            </a:pPr>
            <a:r>
              <a:rPr lang="en-US" sz="2700" spc="140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맵 배치 </a:t>
            </a:r>
            <a:endParaRPr lang="en-US" sz="2700" spc="140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339086" y="2356241"/>
            <a:ext cx="3900405" cy="687634"/>
            <a:chOff x="0" y="0"/>
            <a:chExt cx="5200540" cy="91684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9047"/>
              <a:ext cx="5200540" cy="58579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just">
                <a:lnSpc>
                  <a:spcPts val="3518"/>
                </a:lnSpc>
                <a:spcBef>
                  <a:spcPct val="0"/>
                </a:spcBef>
                <a:defRPr/>
              </a:pPr>
              <a:r>
                <a:rPr lang="en-US" sz="3199" b="1" spc="166">
                  <a:solidFill>
                    <a:srgbClr val="1859a9"/>
                  </a:solidFill>
                  <a:latin typeface="한컴 윤고딕 740"/>
                  <a:ea typeface="한컴 윤고딕 740"/>
                  <a:cs typeface="Nanum Square Bold"/>
                  <a:sym typeface="Nanum Square Bold"/>
                </a:rPr>
                <a:t>조성원</a:t>
              </a:r>
              <a:endParaRPr lang="en-US" sz="3199" b="1" spc="16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646891" y="368964"/>
              <a:ext cx="545674" cy="538845"/>
            </a:xfrm>
            <a:prstGeom prst="line">
              <a:avLst/>
            </a:prstGeom>
            <a:ln w="25400" cap="flat">
              <a:solidFill>
                <a:srgbClr val="1859a9"/>
              </a:solidFill>
              <a:prstDash val="solid"/>
              <a:headEnd w="sm" len="sm"/>
              <a:tailEnd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 rot="0">
            <a:off x="1339086" y="4607306"/>
            <a:ext cx="3900405" cy="687634"/>
            <a:chOff x="0" y="0"/>
            <a:chExt cx="5200540" cy="9168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9049"/>
              <a:ext cx="5200540" cy="59427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just">
                <a:lnSpc>
                  <a:spcPts val="3518"/>
                </a:lnSpc>
                <a:spcBef>
                  <a:spcPct val="0"/>
                </a:spcBef>
                <a:defRPr/>
              </a:pPr>
              <a:r>
                <a:rPr lang="en-US" sz="3199" b="1" spc="166">
                  <a:solidFill>
                    <a:srgbClr val="1859a9"/>
                  </a:solidFill>
                  <a:latin typeface="한컴 윤고딕 740"/>
                  <a:ea typeface="한컴 윤고딕 740"/>
                  <a:cs typeface="Nanum Square Bold"/>
                  <a:sym typeface="Nanum Square Bold"/>
                </a:rPr>
                <a:t>황수지 </a:t>
              </a:r>
              <a:endParaRPr lang="en-US" sz="3199" b="1" spc="16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1646891" y="368964"/>
              <a:ext cx="545674" cy="538845"/>
            </a:xfrm>
            <a:prstGeom prst="line">
              <a:avLst/>
            </a:prstGeom>
            <a:ln w="25400" cap="flat">
              <a:solidFill>
                <a:srgbClr val="1859a9"/>
              </a:solidFill>
              <a:prstDash val="solid"/>
              <a:headEnd w="sm" len="sm"/>
              <a:tailEnd w="sm" len="sm"/>
            </a:ln>
          </p:spPr>
        </p:sp>
      </p:grpSp>
      <p:grpSp>
        <p:nvGrpSpPr>
          <p:cNvPr id="15" name="Group 15"/>
          <p:cNvGrpSpPr/>
          <p:nvPr/>
        </p:nvGrpSpPr>
        <p:grpSpPr>
          <a:xfrm rot="0">
            <a:off x="1339086" y="6858371"/>
            <a:ext cx="3900405" cy="687634"/>
            <a:chOff x="0" y="0"/>
            <a:chExt cx="5200540" cy="91684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9046"/>
              <a:ext cx="5200540" cy="59005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just">
                <a:lnSpc>
                  <a:spcPts val="3518"/>
                </a:lnSpc>
                <a:spcBef>
                  <a:spcPct val="0"/>
                </a:spcBef>
                <a:defRPr/>
              </a:pPr>
              <a:r>
                <a:rPr lang="en-US" sz="3199" b="1" spc="166">
                  <a:solidFill>
                    <a:srgbClr val="1859a9"/>
                  </a:solidFill>
                  <a:latin typeface="한컴 윤고딕 740"/>
                  <a:ea typeface="한컴 윤고딕 740"/>
                  <a:cs typeface="Nanum Square Bold"/>
                  <a:sym typeface="Nanum Square Bold"/>
                </a:rPr>
                <a:t>김병현</a:t>
              </a:r>
              <a:endParaRPr lang="en-US" sz="3199" b="1" spc="16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646891" y="368964"/>
              <a:ext cx="545674" cy="538845"/>
            </a:xfrm>
            <a:prstGeom prst="line">
              <a:avLst/>
            </a:prstGeom>
            <a:ln w="25400" cap="flat">
              <a:solidFill>
                <a:srgbClr val="1859a9"/>
              </a:solidFill>
              <a:prstDash val="solid"/>
              <a:headEnd w="sm" len="sm"/>
              <a:tailEnd w="sm" len="sm"/>
            </a:ln>
          </p:spPr>
        </p:sp>
      </p:grp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00639" y="1924452"/>
            <a:ext cx="13478701" cy="711477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4199"/>
              </a:lnSpc>
              <a:defRPr/>
            </a:pPr>
            <a:r>
              <a:rPr lang="en-US" sz="2799" b="1" spc="14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UE5 모바일 게임 설계 및 프레임 최적화</a:t>
            </a:r>
            <a:endParaRPr lang="en-US" sz="2799" b="1" spc="14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just">
              <a:lnSpc>
                <a:spcPts val="3749"/>
              </a:lnSpc>
              <a:defRPr/>
            </a:pPr>
            <a:r>
              <a:rPr lang="en-US" sz="2499" b="1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목표 : 모바일 환경에서 게임을 구동시키고 </a:t>
            </a:r>
            <a:endParaRPr lang="en-US" sz="2499" b="1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just">
              <a:lnSpc>
                <a:spcPts val="3749"/>
              </a:lnSpc>
              <a:defRPr/>
            </a:pPr>
            <a:r>
              <a:rPr lang="en-US" sz="2499" b="1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          최적화 기법 사용 전과 후의 성능을 비교하여 보고서 작성</a:t>
            </a:r>
            <a:endParaRPr lang="en-US" sz="2499" b="1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just">
              <a:lnSpc>
                <a:spcPts val="3749"/>
              </a:lnSpc>
              <a:defRPr/>
            </a:pPr>
            <a:endParaRPr lang="en-US" sz="2499" b="1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just">
              <a:lnSpc>
                <a:spcPts val="3749"/>
              </a:lnSpc>
              <a:defRPr/>
            </a:pPr>
            <a:r>
              <a:rPr lang="en-US" sz="2499" b="1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   1. 안드로이드 프로젝트 패키징</a:t>
            </a:r>
            <a:endParaRPr lang="en-US" sz="2499" b="1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just">
              <a:lnSpc>
                <a:spcPts val="3749"/>
              </a:lnSpc>
              <a:defRPr/>
            </a:pPr>
            <a:r>
              <a:rPr lang="en-US" sz="2499" b="1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   2. 모바일 환경에서 퍼포먼스 분석</a:t>
            </a:r>
            <a:endParaRPr lang="en-US" sz="2499" b="1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Font typeface="Arial"/>
              <a:buChar char="⚬"/>
              <a:defRPr/>
            </a:pPr>
            <a:r>
              <a:rPr lang="en-US" sz="2499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Stat Unit, Stat UnitGraph, Stat GPU, Stat Memory 명령어로 사용량 분석</a:t>
            </a:r>
            <a:endParaRPr lang="en-US" sz="2499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just">
              <a:lnSpc>
                <a:spcPts val="3749"/>
              </a:lnSpc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  </a:t>
            </a: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3.</a:t>
            </a: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</a:t>
            </a: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최적화 기법 사용</a:t>
            </a:r>
            <a:endParaRPr lang="en-US" sz="2499" b="1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Font typeface="Arial"/>
              <a:buChar char="⚬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메모리 최적화 </a:t>
            </a: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: ASTC 압축 적용, 텍스처 리사이징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Font typeface="Arial"/>
              <a:buChar char="⚬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로딩 및 성능 최적화</a:t>
            </a: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: Level Streaming 설계 , 오브젝트 풀링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Font typeface="Arial"/>
              <a:buChar char="⚬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드로 콜 수 줄이기</a:t>
            </a: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: 중복된 메시 병합 및 인스턴싱 사용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Font typeface="Arial"/>
              <a:buChar char="⚬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머터리얼 최적화 </a:t>
            </a: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: 반투명 머티리얼 줄이기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Font typeface="Arial"/>
              <a:buChar char="⚬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텍스처 해상도 최적화</a:t>
            </a: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: Mipmap, LOD, 텍스처 스트리밍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just">
              <a:lnSpc>
                <a:spcPts val="3749"/>
              </a:lnSpc>
              <a:defRPr/>
            </a:pP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0" lvl="0" indent="0" algn="just">
              <a:lnSpc>
                <a:spcPts val="3749"/>
              </a:lnSpc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  5월까지 게임을 완성한 후 중점 연구과제를 본격적으로 진행할 예정입니다.</a:t>
            </a:r>
            <a:endParaRPr lang="en-US" sz="2499" b="1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1550438" y="1675885"/>
            <a:ext cx="3900405" cy="687634"/>
            <a:chOff x="0" y="0"/>
            <a:chExt cx="5200540" cy="916845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47"/>
              <a:ext cx="5200540" cy="59123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just">
                <a:lnSpc>
                  <a:spcPts val="3518"/>
                </a:lnSpc>
                <a:spcBef>
                  <a:spcPct val="0"/>
                </a:spcBef>
                <a:defRPr/>
              </a:pPr>
              <a:r>
                <a:rPr lang="en-US" sz="3199" b="1" spc="166">
                  <a:solidFill>
                    <a:srgbClr val="1859a9"/>
                  </a:solidFill>
                  <a:latin typeface="한컴 윤고딕 740"/>
                  <a:ea typeface="한컴 윤고딕 740"/>
                  <a:cs typeface="Nanum Square Bold"/>
                  <a:sym typeface="Nanum Square Bold"/>
                </a:rPr>
                <a:t>조성원</a:t>
              </a:r>
              <a:endParaRPr lang="en-US" sz="3199" b="1" spc="16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646891" y="368964"/>
              <a:ext cx="545674" cy="538845"/>
            </a:xfrm>
            <a:prstGeom prst="line">
              <a:avLst/>
            </a:prstGeom>
            <a:ln w="25400" cap="flat">
              <a:solidFill>
                <a:srgbClr val="1859a9"/>
              </a:solidFill>
              <a:prstDash val="solid"/>
              <a:headEnd w="sm" len="sm"/>
              <a:tailEnd w="sm" len="sm"/>
            </a:ln>
          </p:spPr>
        </p:sp>
      </p:grpSp>
      <p:sp>
        <p:nvSpPr>
          <p:cNvPr id="8" name="Freeform 8"/>
          <p:cNvSpPr/>
          <p:nvPr/>
        </p:nvSpPr>
        <p:spPr>
          <a:xfrm>
            <a:off x="11995382" y="-905048"/>
            <a:ext cx="5364948" cy="5436800"/>
          </a:xfrm>
          <a:custGeom>
            <a:avLst/>
            <a:gdLst/>
            <a:rect l="l" t="t" r="r" b="b"/>
            <a:pathLst>
              <a:path w="5364948" h="5436800">
                <a:moveTo>
                  <a:pt x="0" y="0"/>
                </a:moveTo>
                <a:lnTo>
                  <a:pt x="5364947" y="0"/>
                </a:lnTo>
                <a:lnTo>
                  <a:pt x="5364947" y="5436799"/>
                </a:lnTo>
                <a:lnTo>
                  <a:pt x="0" y="5436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8302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05. 중점연구 분야와 기술요소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068800" y="9013825"/>
            <a:ext cx="32385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15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22715" y="1974943"/>
            <a:ext cx="14355329" cy="535930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799" b="1" spc="14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동시 접속자 5000명을 지원하는 MMORPG 서버 설계와 구현</a:t>
            </a:r>
            <a:endParaRPr lang="en-US" sz="2799" b="1" spc="14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0" lvl="0" indent="0" algn="just">
              <a:lnSpc>
                <a:spcPts val="3079"/>
              </a:lnSpc>
              <a:spcBef>
                <a:spcPct val="0"/>
              </a:spcBef>
              <a:defRPr/>
            </a:pPr>
            <a:endParaRPr lang="en-US" sz="2799" b="1" spc="14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539749" lvl="1" indent="-269875" algn="just">
              <a:lnSpc>
                <a:spcPts val="3749"/>
              </a:lnSpc>
              <a:buAutoNum type="arabicPeriod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고부하 환경에서의 IOCP 기반 세션 병렬 처리 안정성 확보</a:t>
            </a:r>
            <a:endParaRPr lang="en-US" sz="2499" b="1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세션별 소켓 입출력을 분리하고 쓰레드풀로 작업을 분산해 고부하에서도 안정적인 응답성 확보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39749" lvl="1" indent="-269875" algn="just">
              <a:lnSpc>
                <a:spcPts val="3749"/>
              </a:lnSpc>
              <a:buAutoNum type="arabicPeriod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멀티스레드 환경에서의 데드락 방지와 성능 저하, 병목 현상 최소화</a:t>
            </a:r>
            <a:endParaRPr lang="en-US" sz="2499" b="1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락 획득 순서 정형화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읽기/쓰기 락 분리(shared_mutex)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lock-free 처리 구조 도입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39749" lvl="1" indent="-269875" algn="just">
              <a:lnSpc>
                <a:spcPts val="3749"/>
              </a:lnSpc>
              <a:buAutoNum type="arabicPeriod"/>
              <a:defRPr/>
            </a:pPr>
            <a:r>
              <a:rPr lang="en-US" sz="2499" b="1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데이터베이스 연동 구조 및 캐시 기반 최적화</a:t>
            </a:r>
            <a:endParaRPr lang="en-US" sz="2499" b="1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DB 작업을 메인 로직에서 분리해 비동기 큐 처리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1079499" lvl="2" indent="-359833" algn="just">
              <a:lnSpc>
                <a:spcPts val="3749"/>
              </a:lnSpc>
              <a:buAutoNum type="alphaLcPeriod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캐시를 활용해 DB 부하를 줄이고 응답 속도를 개선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just">
              <a:lnSpc>
                <a:spcPts val="2749"/>
              </a:lnSpc>
              <a:defRPr/>
            </a:pP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1572513" y="1621601"/>
            <a:ext cx="3900405" cy="687634"/>
            <a:chOff x="0" y="0"/>
            <a:chExt cx="5200540" cy="916845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49"/>
              <a:ext cx="5200540" cy="58741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just">
                <a:lnSpc>
                  <a:spcPts val="3518"/>
                </a:lnSpc>
                <a:spcBef>
                  <a:spcPct val="0"/>
                </a:spcBef>
                <a:defRPr/>
              </a:pPr>
              <a:r>
                <a:rPr lang="en-US" sz="3199" b="1" spc="166">
                  <a:solidFill>
                    <a:srgbClr val="1859a9"/>
                  </a:solidFill>
                  <a:latin typeface="한컴 윤고딕 740"/>
                  <a:ea typeface="한컴 윤고딕 740"/>
                  <a:cs typeface="Nanum Square Bold"/>
                  <a:sym typeface="Nanum Square Bold"/>
                </a:rPr>
                <a:t>황수지 </a:t>
              </a:r>
              <a:endParaRPr lang="en-US" sz="3199" b="1" spc="16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646891" y="368964"/>
              <a:ext cx="545674" cy="538845"/>
            </a:xfrm>
            <a:prstGeom prst="line">
              <a:avLst/>
            </a:prstGeom>
            <a:ln w="25400" cap="flat">
              <a:solidFill>
                <a:srgbClr val="1859a9"/>
              </a:solidFill>
              <a:prstDash val="solid"/>
              <a:headEnd w="sm" len="sm"/>
              <a:tailEnd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05. 중점연구 분야와 기술요소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059276" y="9013825"/>
            <a:ext cx="333376" cy="444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16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16296" y="7810500"/>
            <a:ext cx="14871706" cy="9620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750"/>
              </a:lnSpc>
              <a:defRPr/>
            </a:pPr>
            <a:r>
              <a:rPr lang="en-US" sz="2500" b="1" spc="130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현재까지 IOCP 기반 서버 중심 구조의 아키텍처 설계 및 게임 로직 구현을 완료하였으며, </a:t>
            </a:r>
            <a:endParaRPr lang="en-US" sz="2500" b="1" spc="130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just">
              <a:lnSpc>
                <a:spcPts val="3750"/>
              </a:lnSpc>
              <a:defRPr/>
            </a:pPr>
            <a:r>
              <a:rPr lang="en-US" sz="2500" b="1" spc="130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향후 락프리 큐 및 캐시 기법을 적용해 고부하 환경에서도 안정적인 접속 처리 구조를 확보할 계획</a:t>
            </a:r>
            <a:endParaRPr lang="en-US" sz="2500" b="1" spc="130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57347" y="1988519"/>
            <a:ext cx="13323508" cy="14119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799" b="1" spc="14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현실적인 High Quality 3D 모델링 제작</a:t>
            </a:r>
            <a:endParaRPr lang="en-US" sz="2799" b="1" spc="14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just">
              <a:lnSpc>
                <a:spcPts val="2749"/>
              </a:lnSpc>
              <a:spcBef>
                <a:spcPct val="0"/>
              </a:spcBef>
              <a:defRPr/>
            </a:pPr>
            <a:endParaRPr lang="en-US" sz="2799" b="1" spc="14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539749" lvl="1" indent="-269875" algn="just">
              <a:lnSpc>
                <a:spcPts val="274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다양한 텍스처와 PBR 머티리얼을 이용한 현실감 있는 캐릭터 및 맵 제작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39749" lvl="1" indent="-269875" algn="just">
              <a:lnSpc>
                <a:spcPts val="274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499" u="none" strike="noStrike" spc="129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3ds max의 리깅과 바이패드를 활용하여 애니메이션 제작</a:t>
            </a:r>
            <a:endParaRPr lang="en-US" sz="2499" u="none" strike="noStrike" spc="129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1507145" y="1636846"/>
            <a:ext cx="3900405" cy="687634"/>
            <a:chOff x="0" y="0"/>
            <a:chExt cx="5200540" cy="916845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47"/>
              <a:ext cx="5200540" cy="59249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just">
                <a:lnSpc>
                  <a:spcPts val="3518"/>
                </a:lnSpc>
                <a:spcBef>
                  <a:spcPct val="0"/>
                </a:spcBef>
                <a:defRPr/>
              </a:pPr>
              <a:r>
                <a:rPr lang="en-US" sz="3199" b="1" spc="166">
                  <a:solidFill>
                    <a:srgbClr val="1859a9"/>
                  </a:solidFill>
                  <a:latin typeface="한컴 윤고딕 740"/>
                  <a:ea typeface="한컴 윤고딕 740"/>
                  <a:cs typeface="Nanum Square Bold"/>
                  <a:sym typeface="Nanum Square Bold"/>
                </a:rPr>
                <a:t>김병현</a:t>
              </a:r>
              <a:endParaRPr lang="en-US" sz="3199" b="1" spc="16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646891" y="368964"/>
              <a:ext cx="545674" cy="538845"/>
            </a:xfrm>
            <a:prstGeom prst="line">
              <a:avLst/>
            </a:prstGeom>
            <a:ln w="25400" cap="flat">
              <a:solidFill>
                <a:srgbClr val="1859a9"/>
              </a:solidFill>
              <a:prstDash val="solid"/>
              <a:headEnd w="sm" len="sm"/>
              <a:tailEnd w="sm" len="sm"/>
            </a:ln>
          </p:spPr>
        </p:sp>
      </p:grpSp>
      <p:sp>
        <p:nvSpPr>
          <p:cNvPr id="8" name="Freeform 8"/>
          <p:cNvSpPr/>
          <p:nvPr/>
        </p:nvSpPr>
        <p:spPr>
          <a:xfrm>
            <a:off x="10382661" y="6505617"/>
            <a:ext cx="5919748" cy="2752683"/>
          </a:xfrm>
          <a:custGeom>
            <a:avLst/>
            <a:gdLst/>
            <a:rect l="l" t="t" r="r" b="b"/>
            <a:pathLst>
              <a:path w="5919748" h="2752683">
                <a:moveTo>
                  <a:pt x="0" y="0"/>
                </a:moveTo>
                <a:lnTo>
                  <a:pt x="5919748" y="0"/>
                </a:lnTo>
                <a:lnTo>
                  <a:pt x="5919748" y="2752683"/>
                </a:lnTo>
                <a:lnTo>
                  <a:pt x="0" y="2752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07145" y="3464046"/>
            <a:ext cx="2636209" cy="3180946"/>
          </a:xfrm>
          <a:custGeom>
            <a:avLst/>
            <a:gdLst/>
            <a:rect l="l" t="t" r="r" b="b"/>
            <a:pathLst>
              <a:path w="2636209" h="3180946">
                <a:moveTo>
                  <a:pt x="0" y="0"/>
                </a:moveTo>
                <a:lnTo>
                  <a:pt x="2636209" y="0"/>
                </a:lnTo>
                <a:lnTo>
                  <a:pt x="2636209" y="3180946"/>
                </a:lnTo>
                <a:lnTo>
                  <a:pt x="0" y="3180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4344111" y="3464046"/>
            <a:ext cx="2771399" cy="3180946"/>
          </a:xfrm>
          <a:custGeom>
            <a:avLst/>
            <a:gdLst/>
            <a:rect l="l" t="t" r="r" b="b"/>
            <a:pathLst>
              <a:path w="2771399" h="3180946">
                <a:moveTo>
                  <a:pt x="0" y="0"/>
                </a:moveTo>
                <a:lnTo>
                  <a:pt x="2771398" y="0"/>
                </a:lnTo>
                <a:lnTo>
                  <a:pt x="2771398" y="3180946"/>
                </a:lnTo>
                <a:lnTo>
                  <a:pt x="0" y="3180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382661" y="3464046"/>
            <a:ext cx="5919748" cy="2767482"/>
          </a:xfrm>
          <a:custGeom>
            <a:avLst/>
            <a:gdLst/>
            <a:rect l="l" t="t" r="r" b="b"/>
            <a:pathLst>
              <a:path w="5919748" h="2767482">
                <a:moveTo>
                  <a:pt x="0" y="0"/>
                </a:moveTo>
                <a:lnTo>
                  <a:pt x="5919748" y="0"/>
                </a:lnTo>
                <a:lnTo>
                  <a:pt x="5919748" y="2767482"/>
                </a:lnTo>
                <a:lnTo>
                  <a:pt x="0" y="2767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20441" y="6970402"/>
            <a:ext cx="5701926" cy="2287898"/>
          </a:xfrm>
          <a:custGeom>
            <a:avLst/>
            <a:gdLst/>
            <a:rect l="l" t="t" r="r" b="b"/>
            <a:pathLst>
              <a:path w="5701926" h="2287898">
                <a:moveTo>
                  <a:pt x="0" y="0"/>
                </a:moveTo>
                <a:lnTo>
                  <a:pt x="5701926" y="0"/>
                </a:lnTo>
                <a:lnTo>
                  <a:pt x="5701926" y="2287898"/>
                </a:lnTo>
                <a:lnTo>
                  <a:pt x="0" y="2287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209072" y="3464046"/>
            <a:ext cx="2959201" cy="2789731"/>
          </a:xfrm>
          <a:custGeom>
            <a:avLst/>
            <a:gdLst/>
            <a:rect l="l" t="t" r="r" b="b"/>
            <a:pathLst>
              <a:path w="2959201" h="2789731">
                <a:moveTo>
                  <a:pt x="0" y="0"/>
                </a:moveTo>
                <a:lnTo>
                  <a:pt x="2959200" y="0"/>
                </a:lnTo>
                <a:lnTo>
                  <a:pt x="2959200" y="2789731"/>
                </a:lnTo>
                <a:lnTo>
                  <a:pt x="0" y="2789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7222367" y="6397558"/>
            <a:ext cx="2945906" cy="2860742"/>
          </a:xfrm>
          <a:custGeom>
            <a:avLst/>
            <a:gdLst/>
            <a:rect l="l" t="t" r="r" b="b"/>
            <a:pathLst>
              <a:path w="2945906" h="2860742">
                <a:moveTo>
                  <a:pt x="0" y="0"/>
                </a:moveTo>
                <a:lnTo>
                  <a:pt x="2945905" y="0"/>
                </a:lnTo>
                <a:lnTo>
                  <a:pt x="2945905" y="2860742"/>
                </a:lnTo>
                <a:lnTo>
                  <a:pt x="0" y="2860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 l="-12110" r="-3046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05. 중점연구 분야와 기술요소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068800" y="9013825"/>
            <a:ext cx="314325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17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06. 문제점 및 보완책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59276" y="9013825"/>
            <a:ext cx="34290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18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03879" y="1321197"/>
            <a:ext cx="17121264" cy="148223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900"/>
              </a:lnSpc>
              <a:defRPr/>
            </a:pPr>
            <a:r>
              <a:rPr lang="en-US" sz="2600" b="1" spc="135">
                <a:solidFill>
                  <a:srgbClr val="1859a9"/>
                </a:solidFill>
                <a:latin typeface="한컴 윤고딕 740"/>
                <a:ea typeface="한컴 윤고딕 740"/>
                <a:cs typeface="Nanum Gothic Bold"/>
                <a:sym typeface="Nanum Gothic Bold"/>
              </a:rPr>
              <a:t>1. 테스트 클라이언트 구조의 문제 + DB 부하</a:t>
            </a:r>
            <a:endParaRPr lang="en-US" sz="2600" b="1" spc="135">
              <a:solidFill>
                <a:srgbClr val="1859a9"/>
              </a:solidFill>
              <a:latin typeface="한컴 윤고딕 740"/>
              <a:ea typeface="한컴 윤고딕 740"/>
              <a:cs typeface="Nanum Gothic Bold"/>
              <a:sym typeface="Nanum Gothic Bold"/>
            </a:endParaRP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Gothic"/>
                <a:sym typeface="Nanum Gothic"/>
              </a:rPr>
              <a:t>로그인 실패 시 자동 회원가입 시도 → 많은 수의 계정 요청이 짧은 시간에 반복 발생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Gothic"/>
              <a:sym typeface="Nanum Gothic"/>
            </a:endParaRP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Gothic"/>
                <a:sym typeface="Nanum Gothic"/>
              </a:rPr>
              <a:t>이로 인해 DB에 과도한 read/write 부하가 걸림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Gothic"/>
              <a:sym typeface="Nanum Gothic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403879" y="6152030"/>
            <a:ext cx="996514" cy="0"/>
          </a:xfrm>
          <a:prstGeom prst="line">
            <a:avLst/>
          </a:prstGeom>
          <a:ln w="76200" cap="flat">
            <a:solidFill>
              <a:srgbClr val="1859a9"/>
            </a:solidFill>
            <a:prstDash val="solid"/>
            <a:headEnd w="sm" len="sm"/>
            <a:tailEnd type="triangle" w="lg" len="med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58883" y="5981700"/>
            <a:ext cx="15073112" cy="49154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900"/>
              </a:lnSpc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락 획득 순서 통일, 최소한의 범위로 락 최소화, 락프리, 읽기쓰기락 분리 방식을 적용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3878" y="4347061"/>
            <a:ext cx="15575464" cy="148223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900"/>
              </a:lnSpc>
              <a:defRPr/>
            </a:pPr>
            <a:r>
              <a:rPr lang="en-US" sz="2600" b="1" spc="13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2. 멀티스레드 동기화 미완성</a:t>
            </a:r>
            <a:endParaRPr lang="en-US" sz="2600" b="1" spc="13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동기화 미완성으로 인해 데드락이 발생하면 일부 또는 전체 스레드가 정지, 접속자 수와 무관하게 서버가 처리 불가 상태로 진입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403879" y="3385665"/>
            <a:ext cx="996514" cy="0"/>
          </a:xfrm>
          <a:prstGeom prst="line">
            <a:avLst/>
          </a:prstGeom>
          <a:ln w="76200" cap="flat">
            <a:solidFill>
              <a:srgbClr val="1859a9"/>
            </a:solidFill>
            <a:prstDash val="solid"/>
            <a:headEnd w="sm" len="sm"/>
            <a:tailEnd type="triangle" w="lg" len="med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41716" y="3081817"/>
            <a:ext cx="13808601" cy="9868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900"/>
              </a:lnSpc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인증 기능을 게임 로직과 분리하여 병목 최소화 및 인증 요청은 작업 큐를 통해 별도 스레드에서 처리 필요, 캐시 활용으로 최적화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6189" y="532619"/>
            <a:ext cx="6188005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주요 문제 및 보완책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356269" y="9017018"/>
            <a:ext cx="996514" cy="0"/>
          </a:xfrm>
          <a:prstGeom prst="line">
            <a:avLst/>
          </a:prstGeom>
          <a:ln w="76200" cap="flat">
            <a:solidFill>
              <a:srgbClr val="1859a9"/>
            </a:solidFill>
            <a:prstDash val="solid"/>
            <a:headEnd w="sm" len="sm"/>
            <a:tailEnd type="triangle" w="lg" len="med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05157" y="8713171"/>
            <a:ext cx="15073112" cy="49154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900"/>
              </a:lnSpc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A* 기반 경로 탐색 적용이 필요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6267" y="6972300"/>
            <a:ext cx="16931732" cy="14859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900"/>
              </a:lnSpc>
              <a:defRPr/>
            </a:pPr>
            <a:r>
              <a:rPr lang="en-US" sz="2600" b="1" spc="13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3. NavMesh 기반 AI 이동 로직 미흡</a:t>
            </a:r>
            <a:endParaRPr lang="en-US" sz="2600" b="1" spc="13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몬스터가 정확한 경로 탐색 없이 인접 Mesh만 따라 이동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공격 시에는 직선 거리로 플레이어를 향해 이동 → 벽을 통과하거나, 비현실적인 경로로 추적하는 문제 발생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06. 문제점 및 보완책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173576" y="9013825"/>
            <a:ext cx="333376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19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787678" y="1790699"/>
            <a:ext cx="17119322" cy="3105150"/>
            <a:chOff x="237438" y="-1507491"/>
            <a:chExt cx="21267524" cy="5857532"/>
          </a:xfrm>
        </p:grpSpPr>
        <p:sp>
          <p:nvSpPr>
            <p:cNvPr id="7" name="TextBox 7"/>
            <p:cNvSpPr txBox="1"/>
            <p:nvPr/>
          </p:nvSpPr>
          <p:spPr>
            <a:xfrm>
              <a:off x="237438" y="-1507491"/>
              <a:ext cx="21267522" cy="300602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just">
                <a:lnSpc>
                  <a:spcPts val="4199"/>
                </a:lnSpc>
                <a:defRPr/>
              </a:pPr>
              <a:r>
                <a:rPr lang="en-US" sz="2799" b="1" spc="145">
                  <a:solidFill>
                    <a:srgbClr val="1859a9"/>
                  </a:solidFill>
                  <a:latin typeface="한컴 윤고딕 740"/>
                  <a:ea typeface="한컴 윤고딕 740"/>
                  <a:cs typeface="Nanum Square Round Bold"/>
                  <a:sym typeface="Nanum Square Round Bold"/>
                </a:rPr>
                <a:t>4. 언리얼 크래시 발생 多</a:t>
              </a:r>
              <a:endParaRPr lang="en-US" sz="2799" b="1" spc="145">
                <a:solidFill>
                  <a:srgbClr val="1859a9"/>
                </a:solidFill>
                <a:latin typeface="한컴 윤고딕 740"/>
                <a:ea typeface="한컴 윤고딕 740"/>
                <a:cs typeface="Nanum Square Round Bold"/>
                <a:sym typeface="Nanum Square Round Bold"/>
              </a:endParaRPr>
            </a:p>
            <a:p>
              <a:pPr marL="604519" lvl="1" indent="-302260" algn="just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799" spc="145">
                  <a:solidFill>
                    <a:srgbClr val="1859a9"/>
                  </a:solidFill>
                  <a:latin typeface="한컴 윤고딕 740"/>
                  <a:ea typeface="한컴 윤고딕 740"/>
                  <a:cs typeface="Nanum Square Round"/>
                  <a:sym typeface="Nanum Square Round"/>
                </a:rPr>
                <a:t>주된 원인은 nullptr 접근, Game Thread 외부에서의 UObject 조작, 잘못된 델리게이트 바인딩</a:t>
              </a:r>
              <a:endPara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 Round"/>
                <a:sym typeface="Nanum Square Round"/>
              </a:endParaRPr>
            </a:p>
            <a:p>
              <a:pPr marL="604519" lvl="1" indent="-302260" algn="just">
                <a:lnSpc>
                  <a:spcPts val="4199"/>
                </a:lnSpc>
                <a:buFont typeface="Arial"/>
                <a:buChar char="•"/>
                <a:defRPr/>
              </a:pPr>
              <a:r>
                <a:rPr lang="en-US" sz="2799" spc="145">
                  <a:solidFill>
                    <a:srgbClr val="1859a9"/>
                  </a:solidFill>
                  <a:latin typeface="한컴 윤고딕 740"/>
                  <a:ea typeface="한컴 윤고딕 740"/>
                  <a:cs typeface="Nanum Square Round"/>
                  <a:sym typeface="Nanum Square Round"/>
                </a:rPr>
                <a:t>서버의 시야 처리로 인해 객체의 생성과 삭제가 빈번하게 발생하면서, 크래시가 발생하기 쉬운 구조</a:t>
              </a:r>
              <a:endPara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 Round"/>
                <a:sym typeface="Nanum Square Roun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463026" y="2713990"/>
              <a:ext cx="1328686" cy="0"/>
            </a:xfrm>
            <a:prstGeom prst="line">
              <a:avLst/>
            </a:prstGeom>
            <a:ln w="101600" cap="flat">
              <a:solidFill>
                <a:srgbClr val="1859a9"/>
              </a:solidFill>
              <a:prstDash val="solid"/>
              <a:headEnd w="sm" len="sm"/>
              <a:tailEnd type="triangle" w="lg" len="med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744240" y="2340603"/>
              <a:ext cx="18760722" cy="200943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just">
                <a:lnSpc>
                  <a:spcPts val="4199"/>
                </a:lnSpc>
                <a:defRPr/>
              </a:pPr>
              <a:r>
                <a:rPr lang="en-US" sz="2799" spc="145">
                  <a:solidFill>
                    <a:srgbClr val="1859a9"/>
                  </a:solidFill>
                  <a:latin typeface="한컴 윤고딕 740"/>
                  <a:ea typeface="한컴 윤고딕 740"/>
                  <a:cs typeface="Nanum Square"/>
                  <a:sym typeface="Nanum Square"/>
                </a:rPr>
                <a:t>이를 방지하기 위해 포인터 유효성 검사, Game Thread 안전성 확보, 델리게이트 해제 처리 꼼꼼하게 하자</a:t>
              </a:r>
              <a:endPara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47700" y="5642651"/>
            <a:ext cx="16671473" cy="197758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900"/>
              </a:lnSpc>
              <a:defRPr/>
            </a:pPr>
            <a:r>
              <a:rPr lang="en-US" sz="2600" b="1" spc="135">
                <a:solidFill>
                  <a:srgbClr val="1859a9"/>
                </a:solidFill>
                <a:latin typeface="한컴 윤고딕 740"/>
                <a:ea typeface="한컴 윤고딕 740"/>
                <a:cs typeface="Nanum Square Round Bold"/>
                <a:sym typeface="Nanum Square Round Bold"/>
              </a:rPr>
              <a:t>5. 모듈형 캐릭터의 찌그러짐</a:t>
            </a:r>
            <a:endParaRPr lang="en-US" sz="2600" b="1" spc="135">
              <a:solidFill>
                <a:srgbClr val="1859a9"/>
              </a:solidFill>
              <a:latin typeface="한컴 윤고딕 740"/>
              <a:ea typeface="한컴 윤고딕 740"/>
              <a:cs typeface="Nanum Square Round Bold"/>
              <a:sym typeface="Nanum Square Round Bold"/>
            </a:endParaRP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Square Round"/>
                <a:sym typeface="Nanum Square Round"/>
              </a:rPr>
              <a:t>모듈(옷, 장비 등)마다 본의 스케일이나 회전이 미세하게 달라서 결합 시 위치 어긋남 또는 찌그러짐 발생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 Round"/>
              <a:sym typeface="Nanum Square Round"/>
            </a:endParaRP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Square Round"/>
                <a:sym typeface="Nanum Square Round"/>
              </a:rPr>
              <a:t>스킨 웨이트가 잘못 설정되어 특정 부위가 비정상적으로 늘어나거나 들러붙는 현상 발생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 Round"/>
              <a:sym typeface="Nanum Square Round"/>
            </a:endParaRPr>
          </a:p>
          <a:p>
            <a:pPr lvl="0" algn="just">
              <a:lnSpc>
                <a:spcPts val="3900"/>
              </a:lnSpc>
              <a:defRPr/>
            </a:pP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 Round"/>
              <a:sym typeface="Nanum Square Roun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994970" y="7773394"/>
            <a:ext cx="996514" cy="0"/>
          </a:xfrm>
          <a:prstGeom prst="line">
            <a:avLst/>
          </a:prstGeom>
          <a:ln w="76200" cap="flat">
            <a:solidFill>
              <a:srgbClr val="1859a9"/>
            </a:solidFill>
            <a:prstDash val="solid"/>
            <a:headEnd w="sm" len="sm"/>
            <a:tailEnd type="triangle" w="lg" len="med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05879" y="7469546"/>
            <a:ext cx="13628413" cy="49335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900"/>
              </a:lnSpc>
              <a:defRPr/>
            </a:pPr>
            <a:r>
              <a:rPr lang="en-US" sz="2600" spc="13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모든 모듈이 동일한 스켈레톤과 바인 포즈를 사용하도록 통일 및 스킨 웨이트를 재조정</a:t>
            </a:r>
            <a:endParaRPr lang="en-US" sz="2600" spc="13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00964" y="4713806"/>
            <a:ext cx="580922" cy="303954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05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06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07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08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317764" y="4713806"/>
            <a:ext cx="630234" cy="303954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01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02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03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04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41198" y="4717107"/>
            <a:ext cx="4583565" cy="304576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000"/>
              </a:lnSpc>
              <a:defRPr/>
            </a:pPr>
            <a:r>
              <a:rPr lang="en-US" sz="3000" spc="156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개요</a:t>
            </a:r>
            <a:endParaRPr lang="en-US" sz="3000" spc="156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spc="156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게임조작</a:t>
            </a:r>
            <a:endParaRPr lang="en-US" sz="3000" spc="156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spc="156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개발내용</a:t>
            </a:r>
            <a:endParaRPr lang="en-US" sz="3000" spc="156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spc="156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구성원 역할 분담</a:t>
            </a:r>
            <a:endParaRPr lang="en-US" sz="3000" spc="156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72410" y="4717107"/>
            <a:ext cx="5536485" cy="304576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6000"/>
              </a:lnSpc>
              <a:defRPr/>
            </a:pPr>
            <a:r>
              <a:rPr lang="en-US" sz="3000" spc="156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중점연구 분야와 기술요소</a:t>
            </a:r>
            <a:endParaRPr lang="en-US" sz="3000" spc="156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spc="156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문제점 및 보완책</a:t>
            </a:r>
            <a:endParaRPr lang="en-US" sz="3000" spc="156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spc="156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향후 개발 일정</a:t>
            </a:r>
            <a:endParaRPr lang="en-US" sz="3000" spc="156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6000"/>
              </a:lnSpc>
              <a:defRPr/>
            </a:pPr>
            <a:r>
              <a:rPr lang="en-US" sz="3000" spc="156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데모시연</a:t>
            </a:r>
            <a:endParaRPr lang="en-US" sz="3000" spc="156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grpSp>
        <p:nvGrpSpPr>
          <p:cNvPr name="Group 6" id="6"/>
          <p:cNvGrpSpPr/>
          <p:nvPr/>
        </p:nvGrpSpPr>
        <p:grpSpPr>
          <a:xfrm rot="0">
            <a:off x="-386959" y="2727538"/>
            <a:ext cx="19095802" cy="1144280"/>
            <a:chOff x="0" y="0"/>
            <a:chExt cx="5029347" cy="301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9347" cy="301374"/>
            </a:xfrm>
            <a:custGeom>
              <a:avLst/>
              <a:gdLst/>
              <a:ahLst/>
              <a:cxnLst/>
              <a:rect r="r" b="b" t="t" l="l"/>
              <a:pathLst>
                <a:path h="301374" w="5029347">
                  <a:moveTo>
                    <a:pt x="12163" y="0"/>
                  </a:moveTo>
                  <a:lnTo>
                    <a:pt x="5017184" y="0"/>
                  </a:lnTo>
                  <a:cubicBezTo>
                    <a:pt x="5020410" y="0"/>
                    <a:pt x="5023503" y="1281"/>
                    <a:pt x="5025785" y="3562"/>
                  </a:cubicBezTo>
                  <a:cubicBezTo>
                    <a:pt x="5028066" y="5843"/>
                    <a:pt x="5029347" y="8937"/>
                    <a:pt x="5029347" y="12163"/>
                  </a:cubicBezTo>
                  <a:lnTo>
                    <a:pt x="5029347" y="289211"/>
                  </a:lnTo>
                  <a:cubicBezTo>
                    <a:pt x="5029347" y="292437"/>
                    <a:pt x="5028066" y="295531"/>
                    <a:pt x="5025785" y="297812"/>
                  </a:cubicBezTo>
                  <a:cubicBezTo>
                    <a:pt x="5023503" y="300093"/>
                    <a:pt x="5020410" y="301374"/>
                    <a:pt x="5017184" y="301374"/>
                  </a:cubicBezTo>
                  <a:lnTo>
                    <a:pt x="12163" y="301374"/>
                  </a:lnTo>
                  <a:cubicBezTo>
                    <a:pt x="8937" y="301374"/>
                    <a:pt x="5843" y="300093"/>
                    <a:pt x="3562" y="297812"/>
                  </a:cubicBezTo>
                  <a:cubicBezTo>
                    <a:pt x="1281" y="295531"/>
                    <a:pt x="0" y="292437"/>
                    <a:pt x="0" y="289211"/>
                  </a:cubicBezTo>
                  <a:lnTo>
                    <a:pt x="0" y="12163"/>
                  </a:lnTo>
                  <a:cubicBezTo>
                    <a:pt x="0" y="8937"/>
                    <a:pt x="1281" y="5843"/>
                    <a:pt x="3562" y="3562"/>
                  </a:cubicBezTo>
                  <a:cubicBezTo>
                    <a:pt x="5843" y="1281"/>
                    <a:pt x="8937" y="0"/>
                    <a:pt x="12163" y="0"/>
                  </a:cubicBezTo>
                  <a:close/>
                </a:path>
              </a:pathLst>
            </a:custGeom>
            <a:solidFill>
              <a:srgbClr val="1859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5029347" cy="37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5" y="3044090"/>
            <a:ext cx="2837028" cy="48968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850"/>
              </a:lnSpc>
              <a:spcBef>
                <a:spcPct val="0"/>
              </a:spcBef>
              <a:defRPr/>
            </a:pPr>
            <a:r>
              <a:rPr lang="en-US" sz="3500" b="1" spc="182">
                <a:solidFill>
                  <a:srgbClr val="ffffff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Contents</a:t>
            </a:r>
            <a:endParaRPr lang="en-US" sz="3500" b="1" spc="182">
              <a:solidFill>
                <a:srgbClr val="ffffff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06. 문제점 및 보완책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30700" y="9013825"/>
            <a:ext cx="390525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20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61784" y="2188391"/>
            <a:ext cx="16097516" cy="38028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5999"/>
              </a:lnSpc>
              <a:defRPr/>
            </a:pPr>
            <a:r>
              <a:rPr lang="en-US" sz="2999" b="1" spc="155">
                <a:solidFill>
                  <a:srgbClr val="1859a9"/>
                </a:solidFill>
                <a:latin typeface="한컴 윤고딕 740"/>
                <a:ea typeface="한컴 윤고딕 740"/>
                <a:cs typeface="Nanum Square Round Bold"/>
                <a:sym typeface="Nanum Square Round Bold"/>
              </a:rPr>
              <a:t>결론</a:t>
            </a:r>
            <a:endParaRPr lang="en-US" sz="2999" b="1" spc="155">
              <a:solidFill>
                <a:srgbClr val="1859a9"/>
              </a:solidFill>
              <a:latin typeface="한컴 윤고딕 740"/>
              <a:ea typeface="한컴 윤고딕 740"/>
              <a:cs typeface="Nanum Square Round Bold"/>
              <a:sym typeface="Nanum Square Round Bold"/>
            </a:endParaRP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  <a:defRPr/>
            </a:pPr>
            <a:r>
              <a:rPr lang="en-US" sz="2999" spc="155">
                <a:solidFill>
                  <a:srgbClr val="1859a9"/>
                </a:solidFill>
                <a:latin typeface="한컴 윤고딕 740"/>
                <a:ea typeface="한컴 윤고딕 740"/>
                <a:cs typeface="Nanum Square Round"/>
                <a:sym typeface="Nanum Square Round"/>
              </a:rPr>
              <a:t>동접 300...?! 현재 상태로는 mmo X</a:t>
            </a:r>
            <a:endParaRPr lang="en-US" sz="2999" spc="155">
              <a:solidFill>
                <a:srgbClr val="1859a9"/>
              </a:solidFill>
              <a:latin typeface="한컴 윤고딕 740"/>
              <a:ea typeface="한컴 윤고딕 740"/>
              <a:cs typeface="Nanum Square Round"/>
              <a:sym typeface="Nanum Square Round"/>
            </a:endParaRP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  <a:defRPr/>
            </a:pPr>
            <a:r>
              <a:rPr lang="en-US" sz="2999" spc="155">
                <a:solidFill>
                  <a:srgbClr val="1859a9"/>
                </a:solidFill>
                <a:latin typeface="한컴 윤고딕 740"/>
                <a:ea typeface="한컴 윤고딕 740"/>
                <a:cs typeface="Nanum Square Round"/>
                <a:sym typeface="Nanum Square Round"/>
              </a:rPr>
              <a:t>콘텐츠 구현에 집중한 나머지, 서버와 클라이언트 모두 최적화 및 안정성이 미흡한 상태</a:t>
            </a:r>
            <a:endParaRPr lang="en-US" sz="2999" spc="155">
              <a:solidFill>
                <a:srgbClr val="1859a9"/>
              </a:solidFill>
              <a:latin typeface="한컴 윤고딕 740"/>
              <a:ea typeface="한컴 윤고딕 740"/>
              <a:cs typeface="Nanum Square Round"/>
              <a:sym typeface="Nanum Square Round"/>
            </a:endParaRPr>
          </a:p>
          <a:p>
            <a:pPr marL="647698" lvl="1" indent="-323849" algn="just">
              <a:lnSpc>
                <a:spcPts val="5999"/>
              </a:lnSpc>
              <a:buFont typeface="Arial"/>
              <a:buChar char="•"/>
              <a:defRPr/>
            </a:pPr>
            <a:r>
              <a:rPr lang="en-US" sz="2999" spc="155">
                <a:solidFill>
                  <a:srgbClr val="1859a9"/>
                </a:solidFill>
                <a:latin typeface="한컴 윤고딕 740"/>
                <a:ea typeface="한컴 윤고딕 740"/>
                <a:cs typeface="Nanum Square Round"/>
                <a:sym typeface="Nanum Square Round"/>
              </a:rPr>
              <a:t>퀘스트, 상점, AI 등 기본 시스템은 있으나, 완성도와 게임성은 부족</a:t>
            </a:r>
            <a:endParaRPr lang="en-US" sz="2999" spc="155">
              <a:solidFill>
                <a:srgbClr val="1859a9"/>
              </a:solidFill>
              <a:latin typeface="한컴 윤고딕 740"/>
              <a:ea typeface="한컴 윤고딕 740"/>
              <a:cs typeface="Nanum Square Round"/>
              <a:sym typeface="Nanum Square Round"/>
            </a:endParaRPr>
          </a:p>
          <a:p>
            <a:pPr lvl="0" algn="just">
              <a:lnSpc>
                <a:spcPts val="5999"/>
              </a:lnSpc>
              <a:defRPr/>
            </a:pPr>
            <a:endParaRPr lang="en-US" sz="2999" spc="155">
              <a:solidFill>
                <a:srgbClr val="1859a9"/>
              </a:solidFill>
              <a:latin typeface="한컴 윤고딕 740"/>
              <a:ea typeface="한컴 윤고딕 740"/>
              <a:cs typeface="Nanum Square Round"/>
              <a:sym typeface="Nanum Square Rou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26189" y="532619"/>
            <a:ext cx="6188005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결론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358832" y="2244398"/>
          <a:ext cx="15570337" cy="5798203"/>
        </p:xfrm>
        <a:graphic>
          <a:graphicData uri="http://schemas.openxmlformats.org/drawingml/2006/table">
            <a:tbl>
              <a:tblGrid>
                <a:gridCol w="911038"/>
                <a:gridCol w="4108673"/>
                <a:gridCol w="3909508"/>
                <a:gridCol w="3820990"/>
                <a:gridCol w="2820128"/>
              </a:tblGrid>
              <a:tr h="762031"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1">
                          <a:solidFill>
                            <a:srgbClr val="ffffff"/>
                          </a:solidFill>
                          <a:latin typeface="한컴 윤고딕 740"/>
                          <a:ea typeface="한컴 윤고딕 740"/>
                          <a:cs typeface="TDTD순고딕 Bold"/>
                          <a:sym typeface="TDTD순고딕 Bold"/>
                        </a:rPr>
                        <a:t>일정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1">
                          <a:solidFill>
                            <a:srgbClr val="ffffff"/>
                          </a:solidFill>
                          <a:latin typeface="한컴 윤고딕 740"/>
                          <a:ea typeface="한컴 윤고딕 740"/>
                          <a:cs typeface="TDTD순고딕 Bold"/>
                          <a:sym typeface="TDTD순고딕 Bold"/>
                        </a:rPr>
                        <a:t>목표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1">
                          <a:solidFill>
                            <a:srgbClr val="ffffff"/>
                          </a:solidFill>
                          <a:latin typeface="한컴 윤고딕 740"/>
                          <a:ea typeface="한컴 윤고딕 740"/>
                          <a:cs typeface="TDTD순고딕 Bold"/>
                          <a:sym typeface="TDTD순고딕 Bold"/>
                        </a:rPr>
                        <a:t>황수지(서버)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1">
                          <a:solidFill>
                            <a:srgbClr val="ffffff"/>
                          </a:solidFill>
                          <a:latin typeface="한컴 윤고딕 740"/>
                          <a:ea typeface="한컴 윤고딕 740"/>
                          <a:cs typeface="TDTD순고딕 Bold"/>
                          <a:sym typeface="TDTD순고딕 Bold"/>
                        </a:rPr>
                        <a:t>조성원(클라이언트)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d619e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1">
                          <a:solidFill>
                            <a:srgbClr val="ffffff"/>
                          </a:solidFill>
                          <a:latin typeface="한컴 윤고딕 740"/>
                          <a:ea typeface="한컴 윤고딕 740"/>
                          <a:cs typeface="TDTD순고딕 Bold"/>
                          <a:sym typeface="TDTD순고딕 Bold"/>
                        </a:rPr>
                        <a:t>김병현(모델링)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d619e"/>
                    </a:solidFill>
                  </a:tcPr>
                </a:tc>
              </a:tr>
              <a:tr h="1678724"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1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 Bold"/>
                          <a:sym typeface="TDTD순고딕 Bold"/>
                        </a:rPr>
                        <a:t>5월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동기화 버그 수정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전반적 게임 콘텐츠 구현 완성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모바일 변환 작업 시작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서버 동기화 버그 수정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클라 동기화 버그 수정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모바일 변환 작업 시작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3"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 디테일 수정 진행(충돌박스/조명/애니메이션 등)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UI 디자인 추가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678724"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1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 Bold"/>
                          <a:sym typeface="TDTD순고딕 Bold"/>
                        </a:rPr>
                        <a:t>6월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콘텐츠 개선 작업 (AI/퀘스트/상점)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버그 수정 및 성능 최적화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콘텐츠 개선 작업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서버 안정화  및 성능 최적화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콘텐츠 개선 작업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메모리 및 프레임 최적화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 anchor="t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디테일 수정 진행(충돌박스/조명/애니메이션 등)</a:t>
                      </a:r>
                      <a:endParaRPr lang="en-US" sz="2029">
                        <a:solidFill>
                          <a:srgbClr val="000000"/>
                        </a:solidFill>
                        <a:latin typeface="TDTD순고딕"/>
                        <a:ea typeface="TDTD순고딕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UI 디자인 추가</a:t>
                      </a:r>
                      <a:endParaRPr lang="en-US" sz="2029">
                        <a:solidFill>
                          <a:srgbClr val="000000"/>
                        </a:solidFill>
                        <a:latin typeface="TDTD순고딕"/>
                        <a:ea typeface="TDTD순고딕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678724">
                <a:tc>
                  <a:txBody>
                    <a:bodyPr vert="horz" lIns="190500" tIns="190500" rIns="190500" bIns="190500" anchor="ctr" anchorCtr="0"/>
                    <a:lstStyle/>
                    <a:p>
                      <a:pPr lvl="0" algn="ctr">
                        <a:lnSpc>
                          <a:spcPts val="2841"/>
                        </a:lnSpc>
                        <a:defRPr/>
                      </a:pPr>
                      <a:r>
                        <a:rPr lang="en-US" sz="2029" b="1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 Bold"/>
                          <a:sym typeface="TDTD순고딕 Bold"/>
                        </a:rPr>
                        <a:t>7월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daef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버그 수정 및 성능 최적화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서버 안정화 및 성능 최적화</a:t>
                      </a:r>
                      <a:endParaRPr lang="en-US" sz="1100">
                        <a:latin typeface="한컴 윤고딕 740"/>
                        <a:ea typeface="한컴 윤고딕 74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메모리 및 프레임 최적화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한컴 윤고딕 740"/>
                          <a:ea typeface="한컴 윤고딕 740"/>
                          <a:cs typeface="TDTD순고딕"/>
                          <a:sym typeface="TDTD순고딕"/>
                        </a:rPr>
                        <a:t>콘텐츠 추가 작업 (타격감/사운드 등 )</a:t>
                      </a:r>
                      <a:endParaRPr lang="en-US" sz="2029">
                        <a:solidFill>
                          <a:srgbClr val="000000"/>
                        </a:solidFill>
                        <a:latin typeface="한컴 윤고딕 740"/>
                        <a:ea typeface="한컴 윤고딕 740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 anchor="t"/>
                    <a:lstStyle/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 디테일 수정 진행(충돌박스/조명/애니메이션 등)</a:t>
                      </a:r>
                      <a:endParaRPr lang="en-US" sz="2029">
                        <a:solidFill>
                          <a:srgbClr val="000000"/>
                        </a:solidFill>
                        <a:latin typeface="TDTD순고딕"/>
                        <a:ea typeface="TDTD순고딕"/>
                        <a:cs typeface="TDTD순고딕"/>
                        <a:sym typeface="TDTD순고딕"/>
                      </a:endParaRPr>
                    </a:p>
                    <a:p>
                      <a:pPr marL="438245" lvl="1" indent="-219123" algn="l">
                        <a:lnSpc>
                          <a:spcPts val="284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29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UI 디자인 추가</a:t>
                      </a:r>
                      <a:endParaRPr lang="en-US" sz="2029">
                        <a:solidFill>
                          <a:srgbClr val="000000"/>
                        </a:solidFill>
                        <a:latin typeface="TDTD순고딕"/>
                        <a:ea typeface="TDTD순고딕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c4daef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07. 향후 개발 일정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68800" y="9013825"/>
            <a:ext cx="32385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21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08. 데모시연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40224" y="9013825"/>
            <a:ext cx="38100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22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3399" y="3705225"/>
            <a:ext cx="17068800" cy="2667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1000"/>
              </a:lnSpc>
              <a:defRPr/>
            </a:pPr>
            <a:r>
              <a:rPr lang="en-US" sz="15000" b="1">
                <a:solidFill>
                  <a:srgbClr val="c4daef"/>
                </a:solidFill>
                <a:latin typeface="한컴 윤고딕 740"/>
                <a:ea typeface="한컴 윤고딕 740"/>
                <a:cs typeface="Nanum Gothic Bold"/>
                <a:sym typeface="Nanum Gothic Bold"/>
              </a:rPr>
              <a:t>데모 시연</a:t>
            </a:r>
            <a:endParaRPr lang="en-US" sz="15000" b="1">
              <a:solidFill>
                <a:srgbClr val="c4daef"/>
              </a:solidFill>
              <a:latin typeface="한컴 윤고딕 740"/>
              <a:ea typeface="한컴 윤고딕 740"/>
              <a:cs typeface="Nanum Gothic Bold"/>
              <a:sym typeface="Nanum Gothic Bold"/>
            </a:endParaRPr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59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2611" y="3957637"/>
            <a:ext cx="7871389" cy="22812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5999"/>
              </a:lnSpc>
              <a:defRPr/>
            </a:pPr>
            <a:r>
              <a:rPr lang="en-US" sz="3999" b="1" spc="207">
                <a:solidFill>
                  <a:srgbClr val="ffffff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이상</a:t>
            </a:r>
            <a:endParaRPr lang="en-US" sz="3999" b="1" spc="207">
              <a:solidFill>
                <a:srgbClr val="ffffff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l">
              <a:lnSpc>
                <a:spcPts val="5999"/>
              </a:lnSpc>
              <a:defRPr/>
            </a:pPr>
            <a:r>
              <a:rPr lang="en-US" sz="3999" b="1" spc="207">
                <a:solidFill>
                  <a:srgbClr val="ffffff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발표를 마치겠습니다</a:t>
            </a:r>
            <a:endParaRPr lang="en-US" sz="3999" b="1" spc="207">
              <a:solidFill>
                <a:srgbClr val="ffffff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  <a:p>
            <a:pPr lvl="0" algn="l">
              <a:lnSpc>
                <a:spcPts val="5999"/>
              </a:lnSpc>
              <a:defRPr/>
            </a:pPr>
            <a:r>
              <a:rPr lang="en-US" sz="3999" b="1" spc="207">
                <a:solidFill>
                  <a:srgbClr val="ffffff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감사합니다</a:t>
            </a:r>
            <a:endParaRPr lang="en-US" sz="3999" b="1" spc="207">
              <a:solidFill>
                <a:srgbClr val="ffffff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40224" y="9013825"/>
            <a:ext cx="38100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23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name="AutoShape 3" id="3"/>
          <p:cNvSpPr/>
          <p:nvPr/>
        </p:nvSpPr>
        <p:spPr>
          <a:xfrm flipV="true">
            <a:off x="16979341" y="8940001"/>
            <a:ext cx="0" cy="1557567"/>
          </a:xfrm>
          <a:prstGeom prst="line">
            <a:avLst/>
          </a:prstGeom>
          <a:ln cap="flat" w="19050">
            <a:solidFill>
              <a:srgbClr val="1859A9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4" name="Freeform 4"/>
          <p:cNvSpPr/>
          <p:nvPr/>
        </p:nvSpPr>
        <p:spPr>
          <a:xfrm>
            <a:off x="4832971" y="1328943"/>
            <a:ext cx="8622057" cy="4871462"/>
          </a:xfrm>
          <a:custGeom>
            <a:avLst/>
            <a:gdLst/>
            <a:rect l="l" t="t" r="r" b="b"/>
            <a:pathLst>
              <a:path w="8622057" h="4871462">
                <a:moveTo>
                  <a:pt x="0" y="0"/>
                </a:moveTo>
                <a:lnTo>
                  <a:pt x="8622058" y="0"/>
                </a:lnTo>
                <a:lnTo>
                  <a:pt x="8622058" y="4871463"/>
                </a:lnTo>
                <a:lnTo>
                  <a:pt x="0" y="4871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01. 개요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11676" y="9013825"/>
            <a:ext cx="20955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3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83853" y="6514731"/>
            <a:ext cx="2293561" cy="24801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2018"/>
              </a:lnSpc>
              <a:spcBef>
                <a:spcPct val="0"/>
              </a:spcBef>
              <a:defRPr/>
            </a:pPr>
            <a:r>
              <a:rPr lang="en-US" sz="1835" b="1" spc="9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게임이름</a:t>
            </a:r>
            <a:endParaRPr lang="en-US" sz="1835" b="1" spc="9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77413" y="6448056"/>
            <a:ext cx="10280124" cy="3432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753"/>
              </a:lnSpc>
              <a:defRPr/>
            </a:pPr>
            <a:r>
              <a:rPr lang="en-US" sz="1835" spc="9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TU World</a:t>
            </a:r>
            <a:endParaRPr lang="en-US" sz="1835" spc="9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83853" y="6961879"/>
            <a:ext cx="2293561" cy="24854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2018"/>
              </a:lnSpc>
              <a:spcBef>
                <a:spcPct val="0"/>
              </a:spcBef>
              <a:defRPr/>
            </a:pPr>
            <a:r>
              <a:rPr lang="en-US" sz="1835" b="1" spc="9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게임컨셉</a:t>
            </a:r>
            <a:endParaRPr lang="en-US" sz="1835" b="1" spc="9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77413" y="6889380"/>
            <a:ext cx="10884973" cy="34962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753"/>
              </a:lnSpc>
              <a:defRPr/>
            </a:pPr>
            <a:r>
              <a:rPr lang="en-US" sz="1835" spc="9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게임 속 몬스터들에게 점령 당해버린 학교를 되찾기 위해 싸우는 챕터형 게임</a:t>
            </a:r>
            <a:endParaRPr lang="en-US" sz="1835" spc="9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83853" y="7409028"/>
            <a:ext cx="2293561" cy="2490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2018"/>
              </a:lnSpc>
              <a:spcBef>
                <a:spcPct val="0"/>
              </a:spcBef>
              <a:defRPr/>
            </a:pPr>
            <a:r>
              <a:rPr lang="en-US" sz="1835" b="1" spc="9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장르</a:t>
            </a:r>
            <a:endParaRPr lang="en-US" sz="1835" b="1" spc="9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77413" y="7330705"/>
            <a:ext cx="10280124" cy="3464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753"/>
              </a:lnSpc>
              <a:defRPr/>
            </a:pPr>
            <a:r>
              <a:rPr lang="en-US" sz="1835" spc="9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MMORPG</a:t>
            </a:r>
            <a:endParaRPr lang="en-US" sz="1835" spc="9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83853" y="7856177"/>
            <a:ext cx="2549739" cy="2495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2018"/>
              </a:lnSpc>
              <a:spcBef>
                <a:spcPct val="0"/>
              </a:spcBef>
              <a:defRPr/>
            </a:pPr>
            <a:r>
              <a:rPr lang="en-US" sz="1835" b="1" spc="9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플레이 시간</a:t>
            </a:r>
            <a:endParaRPr lang="en-US" sz="1835" b="1" spc="9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77413" y="7772030"/>
            <a:ext cx="10280124" cy="3432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753"/>
              </a:lnSpc>
              <a:defRPr/>
            </a:pPr>
            <a:r>
              <a:rPr lang="en-US" sz="1835" spc="9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챕터 당 10~20분</a:t>
            </a:r>
            <a:endParaRPr lang="en-US" sz="1835" spc="9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83853" y="8303325"/>
            <a:ext cx="2549739" cy="2501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2018"/>
              </a:lnSpc>
              <a:spcBef>
                <a:spcPct val="0"/>
              </a:spcBef>
              <a:defRPr/>
            </a:pPr>
            <a:r>
              <a:rPr lang="en-US" sz="1835" b="1" spc="9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동시 접속자</a:t>
            </a:r>
            <a:endParaRPr lang="en-US" sz="1835" b="1" spc="9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77413" y="8213354"/>
            <a:ext cx="10280124" cy="3496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753"/>
              </a:lnSpc>
              <a:defRPr/>
            </a:pPr>
            <a:r>
              <a:rPr lang="en-US" sz="1835" spc="9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5000명 이상</a:t>
            </a:r>
            <a:endParaRPr lang="en-US" sz="1835" spc="9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83853" y="8750474"/>
            <a:ext cx="1908934" cy="25065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2018"/>
              </a:lnSpc>
              <a:spcBef>
                <a:spcPct val="0"/>
              </a:spcBef>
              <a:defRPr/>
            </a:pPr>
            <a:r>
              <a:rPr lang="en-US" sz="1835" b="1" spc="95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플레이 방식</a:t>
            </a:r>
            <a:endParaRPr lang="en-US" sz="1835" b="1" spc="95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44984" y="8654679"/>
            <a:ext cx="11634356" cy="7083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753"/>
              </a:lnSpc>
              <a:defRPr/>
            </a:pPr>
            <a:r>
              <a:rPr lang="en-US" sz="1835" spc="9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한국공학대를 배경으로 던전을 탐험하고 몬스터를 처치하며, 퀘스트와 거래를 통해 성장하는 방식.</a:t>
            </a:r>
            <a:endParaRPr lang="en-US" sz="1835" spc="9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2753"/>
              </a:lnSpc>
              <a:defRPr/>
            </a:pPr>
            <a:endParaRPr lang="en-US" sz="1835" spc="9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95261" y="532526"/>
            <a:ext cx="12413236" cy="52474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게임 소개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492590" y="2027542"/>
            <a:ext cx="9302820" cy="6674773"/>
          </a:xfrm>
          <a:custGeom>
            <a:avLst/>
            <a:gdLst/>
            <a:rect l="l" t="t" r="r" b="b"/>
            <a:pathLst>
              <a:path w="9302820" h="6674773">
                <a:moveTo>
                  <a:pt x="0" y="0"/>
                </a:moveTo>
                <a:lnTo>
                  <a:pt x="9302820" y="0"/>
                </a:lnTo>
                <a:lnTo>
                  <a:pt x="9302820" y="6674773"/>
                </a:lnTo>
                <a:lnTo>
                  <a:pt x="0" y="6674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01. 개요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11676" y="9013825"/>
            <a:ext cx="20955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4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95261" y="532526"/>
            <a:ext cx="12413236" cy="52474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게임흐름도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85315" y="6595336"/>
            <a:ext cx="4367597" cy="159616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800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WASD : 이동</a:t>
            </a:r>
            <a:endParaRPr lang="en-US" sz="2800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800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LShift : 전력질주</a:t>
            </a:r>
            <a:endParaRPr lang="en-US" sz="2800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800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Space Bar : 점프</a:t>
            </a:r>
            <a:endParaRPr lang="en-US" sz="2800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02 . 게임 조작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40250" y="9013825"/>
            <a:ext cx="209550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5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71009" y="6595336"/>
            <a:ext cx="6508332" cy="106276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Left Mouse : 일반 공격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u="none" strike="noStrike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Right Mouse : 줌(여자캐릭터)</a:t>
            </a:r>
            <a:endParaRPr lang="en-US" sz="2799" u="none" strike="noStrike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61554" y="6595336"/>
            <a:ext cx="4367597" cy="266296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Q/E/R : 스킬 1/2/3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Tab : 인벤토리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M : 미니맵 보기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u="none" strike="noStrike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Enter: 채팅 활성화</a:t>
            </a:r>
            <a:endParaRPr lang="en-US" sz="2799" u="none" strike="noStrike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altLang="ko-KR" sz="2799" u="none" strike="noStrike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ESC:</a:t>
            </a:r>
            <a:r>
              <a:rPr lang="ko-KR" altLang="en-US" sz="2799" u="none" strike="noStrike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종료</a:t>
            </a:r>
            <a:endParaRPr lang="ko-KR" altLang="en-US" sz="2799" u="none" strike="noStrike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12991044" y="2595259"/>
            <a:ext cx="2772407" cy="2772407"/>
          </a:xfrm>
          <a:custGeom>
            <a:avLst/>
            <a:gdLst/>
            <a:rect l="l" t="t" r="r" b="b"/>
            <a:pathLst>
              <a:path w="2772407" h="2772407">
                <a:moveTo>
                  <a:pt x="2772408" y="0"/>
                </a:moveTo>
                <a:lnTo>
                  <a:pt x="0" y="0"/>
                </a:lnTo>
                <a:lnTo>
                  <a:pt x="0" y="2772407"/>
                </a:lnTo>
                <a:lnTo>
                  <a:pt x="2772408" y="2772407"/>
                </a:lnTo>
                <a:lnTo>
                  <a:pt x="2772408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050219" y="1281588"/>
            <a:ext cx="11034412" cy="5172381"/>
          </a:xfrm>
          <a:custGeom>
            <a:avLst/>
            <a:gdLst/>
            <a:rect l="l" t="t" r="r" b="b"/>
            <a:pathLst>
              <a:path w="11034412" h="5172381">
                <a:moveTo>
                  <a:pt x="0" y="0"/>
                </a:moveTo>
                <a:lnTo>
                  <a:pt x="11034412" y="0"/>
                </a:lnTo>
                <a:lnTo>
                  <a:pt x="11034412" y="5172381"/>
                </a:lnTo>
                <a:lnTo>
                  <a:pt x="0" y="5172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3662997" y="2882331"/>
            <a:ext cx="579244" cy="582225"/>
            <a:chOff x="0" y="0"/>
            <a:chExt cx="154837" cy="1556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4837" cy="155634"/>
            </a:xfrm>
            <a:custGeom>
              <a:avLst/>
              <a:gdLst/>
              <a:rect l="l" t="t" r="r" b="b"/>
              <a:pathLst>
                <a:path w="154837" h="155634">
                  <a:moveTo>
                    <a:pt x="0" y="0"/>
                  </a:moveTo>
                  <a:lnTo>
                    <a:pt x="154837" y="0"/>
                  </a:lnTo>
                  <a:lnTo>
                    <a:pt x="154837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4837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3943234" y="3567281"/>
            <a:ext cx="557139" cy="582225"/>
            <a:chOff x="0" y="0"/>
            <a:chExt cx="148928" cy="1556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8928" cy="155634"/>
            </a:xfrm>
            <a:custGeom>
              <a:avLst/>
              <a:gdLst/>
              <a:rect l="l" t="t" r="r" b="b"/>
              <a:pathLst>
                <a:path w="148928" h="155634">
                  <a:moveTo>
                    <a:pt x="0" y="0"/>
                  </a:moveTo>
                  <a:lnTo>
                    <a:pt x="148928" y="0"/>
                  </a:lnTo>
                  <a:lnTo>
                    <a:pt x="148928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498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8928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4325225" y="2882331"/>
            <a:ext cx="579244" cy="582225"/>
            <a:chOff x="0" y="0"/>
            <a:chExt cx="154837" cy="1556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4837" cy="155634"/>
            </a:xfrm>
            <a:custGeom>
              <a:avLst/>
              <a:gdLst/>
              <a:rect l="l" t="t" r="r" b="b"/>
              <a:pathLst>
                <a:path w="154837" h="155634">
                  <a:moveTo>
                    <a:pt x="0" y="0"/>
                  </a:moveTo>
                  <a:lnTo>
                    <a:pt x="154837" y="0"/>
                  </a:lnTo>
                  <a:lnTo>
                    <a:pt x="154837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498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54837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5017088" y="2882331"/>
            <a:ext cx="579244" cy="582225"/>
            <a:chOff x="0" y="0"/>
            <a:chExt cx="154837" cy="1556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837" cy="155634"/>
            </a:xfrm>
            <a:custGeom>
              <a:avLst/>
              <a:gdLst/>
              <a:rect l="l" t="t" r="r" b="b"/>
              <a:pathLst>
                <a:path w="154837" h="155634">
                  <a:moveTo>
                    <a:pt x="0" y="0"/>
                  </a:moveTo>
                  <a:lnTo>
                    <a:pt x="154837" y="0"/>
                  </a:lnTo>
                  <a:lnTo>
                    <a:pt x="154837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54837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5727720" y="2882331"/>
            <a:ext cx="579244" cy="582225"/>
            <a:chOff x="0" y="0"/>
            <a:chExt cx="154837" cy="1556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4837" cy="155634"/>
            </a:xfrm>
            <a:custGeom>
              <a:avLst/>
              <a:gdLst/>
              <a:rect l="l" t="t" r="r" b="b"/>
              <a:pathLst>
                <a:path w="154837" h="155634">
                  <a:moveTo>
                    <a:pt x="0" y="0"/>
                  </a:moveTo>
                  <a:lnTo>
                    <a:pt x="154837" y="0"/>
                  </a:lnTo>
                  <a:lnTo>
                    <a:pt x="154837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54837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4625900" y="3567281"/>
            <a:ext cx="557139" cy="582225"/>
            <a:chOff x="0" y="0"/>
            <a:chExt cx="148928" cy="15563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8928" cy="155634"/>
            </a:xfrm>
            <a:custGeom>
              <a:avLst/>
              <a:gdLst/>
              <a:rect l="l" t="t" r="r" b="b"/>
              <a:pathLst>
                <a:path w="148928" h="155634">
                  <a:moveTo>
                    <a:pt x="0" y="0"/>
                  </a:moveTo>
                  <a:lnTo>
                    <a:pt x="148928" y="0"/>
                  </a:lnTo>
                  <a:lnTo>
                    <a:pt x="148928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4980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48928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5317762" y="3567281"/>
            <a:ext cx="557139" cy="582225"/>
            <a:chOff x="0" y="0"/>
            <a:chExt cx="148928" cy="15563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8928" cy="155634"/>
            </a:xfrm>
            <a:custGeom>
              <a:avLst/>
              <a:gdLst/>
              <a:rect l="l" t="t" r="r" b="b"/>
              <a:pathLst>
                <a:path w="148928" h="155634">
                  <a:moveTo>
                    <a:pt x="0" y="0"/>
                  </a:moveTo>
                  <a:lnTo>
                    <a:pt x="148928" y="0"/>
                  </a:lnTo>
                  <a:lnTo>
                    <a:pt x="148928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4980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48928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 rot="0">
            <a:off x="2532824" y="2882331"/>
            <a:ext cx="1017555" cy="582225"/>
            <a:chOff x="0" y="0"/>
            <a:chExt cx="272001" cy="15563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2001" cy="155634"/>
            </a:xfrm>
            <a:custGeom>
              <a:avLst/>
              <a:gdLst/>
              <a:rect l="l" t="t" r="r" b="b"/>
              <a:pathLst>
                <a:path w="272001" h="155634">
                  <a:moveTo>
                    <a:pt x="0" y="0"/>
                  </a:moveTo>
                  <a:lnTo>
                    <a:pt x="272001" y="0"/>
                  </a:lnTo>
                  <a:lnTo>
                    <a:pt x="272001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72001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2532824" y="4243496"/>
            <a:ext cx="1495054" cy="582225"/>
            <a:chOff x="0" y="0"/>
            <a:chExt cx="399641" cy="15563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99641" cy="155634"/>
            </a:xfrm>
            <a:custGeom>
              <a:avLst/>
              <a:gdLst/>
              <a:rect l="l" t="t" r="r" b="b"/>
              <a:pathLst>
                <a:path w="399641" h="155634">
                  <a:moveTo>
                    <a:pt x="0" y="0"/>
                  </a:moveTo>
                  <a:lnTo>
                    <a:pt x="399641" y="0"/>
                  </a:lnTo>
                  <a:lnTo>
                    <a:pt x="399641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399641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5317762" y="4919570"/>
            <a:ext cx="5113726" cy="582225"/>
            <a:chOff x="0" y="0"/>
            <a:chExt cx="1366942" cy="15563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366942" cy="155634"/>
            </a:xfrm>
            <a:custGeom>
              <a:avLst/>
              <a:gdLst/>
              <a:rect l="l" t="t" r="r" b="b"/>
              <a:pathLst>
                <a:path w="1366942" h="155634">
                  <a:moveTo>
                    <a:pt x="0" y="0"/>
                  </a:moveTo>
                  <a:lnTo>
                    <a:pt x="1366942" y="0"/>
                  </a:lnTo>
                  <a:lnTo>
                    <a:pt x="1366942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366942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2362200" y="1257300"/>
            <a:ext cx="1035481" cy="988025"/>
            <a:chOff x="0" y="0"/>
            <a:chExt cx="276793" cy="26410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6793" cy="264107"/>
            </a:xfrm>
            <a:custGeom>
              <a:avLst/>
              <a:gdLst/>
              <a:rect l="l" t="t" r="r" b="b"/>
              <a:pathLst>
                <a:path w="276793" h="264107">
                  <a:moveTo>
                    <a:pt x="0" y="0"/>
                  </a:moveTo>
                  <a:lnTo>
                    <a:pt x="276793" y="0"/>
                  </a:lnTo>
                  <a:lnTo>
                    <a:pt x="276793" y="264107"/>
                  </a:lnTo>
                  <a:lnTo>
                    <a:pt x="0" y="264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142875"/>
              <a:ext cx="276793" cy="121233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ts val="1050"/>
                </a:lnSpc>
                <a:defRPr/>
              </a:pPr>
              <a:r>
                <a:rPr lang="en-US" sz="2100">
                  <a:solidFill>
                    <a:srgbClr val="545c68"/>
                  </a:solidFill>
                  <a:latin typeface="한컴 윤고딕 740"/>
                  <a:ea typeface="한컴 윤고딕 740"/>
                  <a:cs typeface="Source Han Sans KR"/>
                  <a:sym typeface="Source Han Sans KR"/>
                </a:rPr>
                <a:t>Esc</a:t>
              </a:r>
              <a:endParaRPr lang="en-US" sz="2100">
                <a:solidFill>
                  <a:srgbClr val="545c68"/>
                </a:solidFill>
                <a:latin typeface="한컴 윤고딕 740"/>
                <a:ea typeface="한컴 윤고딕 740"/>
                <a:cs typeface="Source Han Sans KR"/>
                <a:sym typeface="Source Han Sans KR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 rot="0">
            <a:off x="2479833" y="1672695"/>
            <a:ext cx="751664" cy="486325"/>
            <a:chOff x="0" y="0"/>
            <a:chExt cx="200926" cy="12999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00926" cy="129999"/>
            </a:xfrm>
            <a:custGeom>
              <a:avLst/>
              <a:gdLst/>
              <a:rect l="l" t="t" r="r" b="b"/>
              <a:pathLst>
                <a:path w="200926" h="129999">
                  <a:moveTo>
                    <a:pt x="64999" y="0"/>
                  </a:moveTo>
                  <a:lnTo>
                    <a:pt x="135927" y="0"/>
                  </a:lnTo>
                  <a:cubicBezTo>
                    <a:pt x="171825" y="0"/>
                    <a:pt x="200926" y="29101"/>
                    <a:pt x="200926" y="64999"/>
                  </a:cubicBezTo>
                  <a:lnTo>
                    <a:pt x="200926" y="64999"/>
                  </a:lnTo>
                  <a:cubicBezTo>
                    <a:pt x="200926" y="82238"/>
                    <a:pt x="194078" y="98771"/>
                    <a:pt x="181888" y="110961"/>
                  </a:cubicBezTo>
                  <a:cubicBezTo>
                    <a:pt x="169698" y="123151"/>
                    <a:pt x="153166" y="129999"/>
                    <a:pt x="135927" y="129999"/>
                  </a:cubicBezTo>
                  <a:lnTo>
                    <a:pt x="64999" y="129999"/>
                  </a:lnTo>
                  <a:cubicBezTo>
                    <a:pt x="47761" y="129999"/>
                    <a:pt x="31228" y="123151"/>
                    <a:pt x="19038" y="110961"/>
                  </a:cubicBezTo>
                  <a:cubicBezTo>
                    <a:pt x="6848" y="98771"/>
                    <a:pt x="0" y="82238"/>
                    <a:pt x="0" y="64999"/>
                  </a:cubicBezTo>
                  <a:lnTo>
                    <a:pt x="0" y="64999"/>
                  </a:lnTo>
                  <a:cubicBezTo>
                    <a:pt x="0" y="47761"/>
                    <a:pt x="6848" y="31228"/>
                    <a:pt x="19038" y="19038"/>
                  </a:cubicBezTo>
                  <a:cubicBezTo>
                    <a:pt x="31228" y="6848"/>
                    <a:pt x="47761" y="0"/>
                    <a:pt x="649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45c68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200926" cy="177624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 rot="0">
            <a:off x="2483970" y="1672695"/>
            <a:ext cx="747527" cy="486325"/>
            <a:chOff x="0" y="0"/>
            <a:chExt cx="199820" cy="12999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9820" cy="129999"/>
            </a:xfrm>
            <a:custGeom>
              <a:avLst/>
              <a:gdLst/>
              <a:rect l="l" t="t" r="r" b="b"/>
              <a:pathLst>
                <a:path w="199820" h="129999">
                  <a:moveTo>
                    <a:pt x="0" y="0"/>
                  </a:moveTo>
                  <a:lnTo>
                    <a:pt x="199820" y="0"/>
                  </a:lnTo>
                  <a:lnTo>
                    <a:pt x="199820" y="129999"/>
                  </a:lnTo>
                  <a:lnTo>
                    <a:pt x="0" y="129999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199820" cy="177624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 rot="0">
            <a:off x="11586810" y="3641358"/>
            <a:ext cx="984804" cy="508148"/>
            <a:chOff x="0" y="0"/>
            <a:chExt cx="263246" cy="13583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63246" cy="135832"/>
            </a:xfrm>
            <a:custGeom>
              <a:avLst/>
              <a:gdLst/>
              <a:rect l="l" t="t" r="r" b="b"/>
              <a:pathLst>
                <a:path w="263246" h="135832">
                  <a:moveTo>
                    <a:pt x="0" y="0"/>
                  </a:moveTo>
                  <a:lnTo>
                    <a:pt x="263246" y="0"/>
                  </a:lnTo>
                  <a:lnTo>
                    <a:pt x="263246" y="135832"/>
                  </a:lnTo>
                  <a:lnTo>
                    <a:pt x="0" y="135832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263246" cy="183457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822971" y="8191500"/>
            <a:ext cx="5949429" cy="98679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61341" lvl="1" indent="-280670" algn="l">
              <a:lnSpc>
                <a:spcPts val="3900"/>
              </a:lnSpc>
              <a:buFont typeface="Arial"/>
              <a:buChar char="•"/>
              <a:defRPr/>
            </a:pPr>
            <a:r>
              <a:rPr lang="en-US" sz="2800" spc="13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F : 아이템 먹기</a:t>
            </a:r>
            <a:endParaRPr lang="en-US" sz="2800" spc="13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  <a:defRPr/>
            </a:pPr>
            <a:r>
              <a:rPr lang="en-US" sz="2800" u="none" strike="noStrike" spc="13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G : NPC 대화</a:t>
            </a:r>
            <a:endParaRPr lang="en-US" sz="2800" u="none" strike="noStrike" spc="13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grpSp>
        <p:nvGrpSpPr>
          <p:cNvPr id="54" name="Group 54"/>
          <p:cNvGrpSpPr/>
          <p:nvPr/>
        </p:nvGrpSpPr>
        <p:grpSpPr>
          <a:xfrm rot="0">
            <a:off x="6017342" y="3567281"/>
            <a:ext cx="579244" cy="582225"/>
            <a:chOff x="0" y="0"/>
            <a:chExt cx="154837" cy="15563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4837" cy="155634"/>
            </a:xfrm>
            <a:custGeom>
              <a:avLst/>
              <a:gdLst/>
              <a:rect l="l" t="t" r="r" b="b"/>
              <a:pathLst>
                <a:path w="154837" h="155634">
                  <a:moveTo>
                    <a:pt x="0" y="0"/>
                  </a:moveTo>
                  <a:lnTo>
                    <a:pt x="154837" y="0"/>
                  </a:lnTo>
                  <a:lnTo>
                    <a:pt x="154837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154837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  <p:grpSp>
        <p:nvGrpSpPr>
          <p:cNvPr id="57" name="Group 57"/>
          <p:cNvGrpSpPr/>
          <p:nvPr/>
        </p:nvGrpSpPr>
        <p:grpSpPr>
          <a:xfrm rot="0">
            <a:off x="6739461" y="3604320"/>
            <a:ext cx="579244" cy="582225"/>
            <a:chOff x="0" y="0"/>
            <a:chExt cx="154837" cy="15563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54837" cy="155634"/>
            </a:xfrm>
            <a:custGeom>
              <a:avLst/>
              <a:gdLst/>
              <a:rect l="l" t="t" r="r" b="b"/>
              <a:pathLst>
                <a:path w="154837" h="155634">
                  <a:moveTo>
                    <a:pt x="0" y="0"/>
                  </a:moveTo>
                  <a:lnTo>
                    <a:pt x="154837" y="0"/>
                  </a:lnTo>
                  <a:lnTo>
                    <a:pt x="154837" y="155634"/>
                  </a:lnTo>
                  <a:lnTo>
                    <a:pt x="0" y="155634"/>
                  </a:lnTo>
                  <a:close/>
                </a:path>
              </a:pathLst>
            </a:custGeom>
            <a:solidFill>
              <a:srgbClr val="1859a9">
                <a:alpha val="1961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154837" cy="203259"/>
            </a:xfrm>
            <a:prstGeom prst="rect">
              <a:avLst/>
            </a:prstGeom>
          </p:spPr>
          <p:txBody>
            <a:bodyPr lIns="50052" tIns="50052" rIns="50052" bIns="50052" anchor="ctr"/>
            <a:lstStyle/>
            <a:p>
              <a:pPr lvl="0" algn="ctr">
                <a:lnSpc>
                  <a:spcPts val="2999"/>
                </a:lnSpc>
                <a:defRPr/>
              </a:pPr>
              <a:endParaRPr lang="ko-KR" altLang="en-US">
                <a:latin typeface="한컴 윤고딕 740"/>
                <a:ea typeface="한컴 윤고딕 74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865914" y="1198050"/>
            <a:ext cx="4050512" cy="2609922"/>
          </a:xfrm>
          <a:custGeom>
            <a:avLst/>
            <a:gdLst/>
            <a:rect l="l" t="t" r="r" b="b"/>
            <a:pathLst>
              <a:path w="4050512" h="2609922">
                <a:moveTo>
                  <a:pt x="0" y="0"/>
                </a:moveTo>
                <a:lnTo>
                  <a:pt x="4050511" y="0"/>
                </a:lnTo>
                <a:lnTo>
                  <a:pt x="4050511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80" r="-25320" b="-8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865914" y="3889484"/>
            <a:ext cx="4050512" cy="2628110"/>
          </a:xfrm>
          <a:custGeom>
            <a:avLst/>
            <a:gdLst/>
            <a:rect l="l" t="t" r="r" b="b"/>
            <a:pathLst>
              <a:path w="4050512" h="2628110">
                <a:moveTo>
                  <a:pt x="0" y="0"/>
                </a:moveTo>
                <a:lnTo>
                  <a:pt x="4050511" y="0"/>
                </a:lnTo>
                <a:lnTo>
                  <a:pt x="4050511" y="2628110"/>
                </a:lnTo>
                <a:lnTo>
                  <a:pt x="0" y="2628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1198050"/>
            <a:ext cx="3637522" cy="2609922"/>
          </a:xfrm>
          <a:custGeom>
            <a:avLst/>
            <a:gdLst/>
            <a:rect l="l" t="t" r="r" b="b"/>
            <a:pathLst>
              <a:path w="3637522" h="2609922">
                <a:moveTo>
                  <a:pt x="0" y="0"/>
                </a:moveTo>
                <a:lnTo>
                  <a:pt x="3637522" y="0"/>
                </a:lnTo>
                <a:lnTo>
                  <a:pt x="3637522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3889484"/>
            <a:ext cx="3637522" cy="2628110"/>
          </a:xfrm>
          <a:custGeom>
            <a:avLst/>
            <a:gdLst/>
            <a:rect l="l" t="t" r="r" b="b"/>
            <a:pathLst>
              <a:path w="3637522" h="2628110">
                <a:moveTo>
                  <a:pt x="0" y="0"/>
                </a:moveTo>
                <a:lnTo>
                  <a:pt x="3637522" y="0"/>
                </a:lnTo>
                <a:lnTo>
                  <a:pt x="3637522" y="2628110"/>
                </a:lnTo>
                <a:lnTo>
                  <a:pt x="0" y="2628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116450" y="1198050"/>
            <a:ext cx="4447360" cy="2609922"/>
          </a:xfrm>
          <a:custGeom>
            <a:avLst/>
            <a:gdLst/>
            <a:rect l="l" t="t" r="r" b="b"/>
            <a:pathLst>
              <a:path w="4447360" h="2609922">
                <a:moveTo>
                  <a:pt x="0" y="0"/>
                </a:moveTo>
                <a:lnTo>
                  <a:pt x="4447360" y="0"/>
                </a:lnTo>
                <a:lnTo>
                  <a:pt x="4447360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 l="-6970" r="-697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711742" y="1198050"/>
            <a:ext cx="3675947" cy="2609922"/>
          </a:xfrm>
          <a:custGeom>
            <a:avLst/>
            <a:gdLst/>
            <a:rect l="l" t="t" r="r" b="b"/>
            <a:pathLst>
              <a:path w="3675947" h="2609922">
                <a:moveTo>
                  <a:pt x="0" y="0"/>
                </a:moveTo>
                <a:lnTo>
                  <a:pt x="3675947" y="0"/>
                </a:lnTo>
                <a:lnTo>
                  <a:pt x="3675947" y="2609922"/>
                </a:lnTo>
                <a:lnTo>
                  <a:pt x="0" y="2609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116450" y="3889484"/>
            <a:ext cx="8271238" cy="2638157"/>
          </a:xfrm>
          <a:custGeom>
            <a:avLst/>
            <a:gdLst/>
            <a:rect l="l" t="t" r="r" b="b"/>
            <a:pathLst>
              <a:path w="8271238" h="2638157">
                <a:moveTo>
                  <a:pt x="0" y="0"/>
                </a:moveTo>
                <a:lnTo>
                  <a:pt x="8271239" y="0"/>
                </a:lnTo>
                <a:lnTo>
                  <a:pt x="8271239" y="2638158"/>
                </a:lnTo>
                <a:lnTo>
                  <a:pt x="0" y="2638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 b="-1992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03. 개발내용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202150" y="9013825"/>
            <a:ext cx="219075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6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699" y="6584792"/>
            <a:ext cx="15950641" cy="350218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캐릭터 컨트롤 (이동, 점프, 공격 등) 및 애니메이션 / 이펙트 동기화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just">
              <a:lnSpc>
                <a:spcPts val="3299"/>
              </a:lnSpc>
              <a:defRPr/>
            </a:pPr>
            <a:r>
              <a:rPr lang="ko-KR" altLang="en-US" sz="2199" spc="114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	</a:t>
            </a:r>
            <a:r>
              <a:rPr lang="en-US" sz="2199" spc="114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→ 초당 2회 이동 패킷 전송 + 클라이언트 측 보간 처리</a:t>
            </a:r>
            <a:endParaRPr lang="en-US" sz="2199" spc="114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스킬(Q,E,R) 및 전투 동기화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레벨/경험치/스탯 동기화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서버 기반 간단한 몬스터 AI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just">
              <a:lnSpc>
                <a:spcPts val="3300"/>
              </a:lnSpc>
              <a:defRPr/>
            </a:pPr>
            <a:r>
              <a:rPr lang="ko-KR" altLang="en-US" sz="2200" spc="114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	</a:t>
            </a:r>
            <a:r>
              <a:rPr lang="en-US" sz="2200" spc="114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→이동(인접 mesh), 공격</a:t>
            </a:r>
            <a:endParaRPr lang="en-US" sz="2200" spc="114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just">
              <a:lnSpc>
                <a:spcPts val="4199"/>
              </a:lnSpc>
              <a:spcBef>
                <a:spcPct val="0"/>
              </a:spcBef>
              <a:defRPr/>
            </a:pPr>
            <a:endParaRPr lang="en-US" sz="2200" spc="114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69218" y="532619"/>
            <a:ext cx="12413236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(1) 게임 플레이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1256958"/>
            <a:ext cx="5589656" cy="5697150"/>
          </a:xfrm>
          <a:custGeom>
            <a:avLst/>
            <a:gdLst/>
            <a:rect l="l" t="t" r="r" b="b"/>
            <a:pathLst>
              <a:path w="5589656" h="5697150">
                <a:moveTo>
                  <a:pt x="0" y="0"/>
                </a:moveTo>
                <a:lnTo>
                  <a:pt x="5589656" y="0"/>
                </a:lnTo>
                <a:lnTo>
                  <a:pt x="5589656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767911" y="1256958"/>
            <a:ext cx="5758019" cy="2807034"/>
          </a:xfrm>
          <a:custGeom>
            <a:avLst/>
            <a:gdLst/>
            <a:rect l="l" t="t" r="r" b="b"/>
            <a:pathLst>
              <a:path w="5758019" h="2807034">
                <a:moveTo>
                  <a:pt x="0" y="0"/>
                </a:moveTo>
                <a:lnTo>
                  <a:pt x="5758019" y="0"/>
                </a:lnTo>
                <a:lnTo>
                  <a:pt x="5758019" y="2807034"/>
                </a:lnTo>
                <a:lnTo>
                  <a:pt x="0" y="2807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767911" y="4182302"/>
            <a:ext cx="5758019" cy="2771806"/>
          </a:xfrm>
          <a:custGeom>
            <a:avLst/>
            <a:gdLst/>
            <a:rect l="l" t="t" r="r" b="b"/>
            <a:pathLst>
              <a:path w="5758019" h="2771806">
                <a:moveTo>
                  <a:pt x="0" y="0"/>
                </a:moveTo>
                <a:lnTo>
                  <a:pt x="5758019" y="0"/>
                </a:lnTo>
                <a:lnTo>
                  <a:pt x="5758019" y="2771805"/>
                </a:lnTo>
                <a:lnTo>
                  <a:pt x="0" y="2771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b="-257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678330" y="1256958"/>
            <a:ext cx="4451584" cy="5697150"/>
          </a:xfrm>
          <a:custGeom>
            <a:avLst/>
            <a:gdLst/>
            <a:rect l="l" t="t" r="r" b="b"/>
            <a:pathLst>
              <a:path w="4451584" h="5697150">
                <a:moveTo>
                  <a:pt x="0" y="0"/>
                </a:moveTo>
                <a:lnTo>
                  <a:pt x="4451584" y="0"/>
                </a:lnTo>
                <a:lnTo>
                  <a:pt x="4451584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b="-68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03. 개발내용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11676" y="9013825"/>
            <a:ext cx="200024" cy="444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7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69218" y="532619"/>
            <a:ext cx="12413236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(1) 게임 플레이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7361348"/>
            <a:ext cx="11649630" cy="21255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3213" lvl="1" indent="-301606" algn="just">
              <a:lnSpc>
                <a:spcPts val="4190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3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아이템 생성, 획득 동기화</a:t>
            </a:r>
            <a:endParaRPr lang="en-US" sz="2793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3213" lvl="1" indent="-301606" algn="just">
              <a:lnSpc>
                <a:spcPts val="4190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3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인벤토리 아이템/현재 능력치/ 획득 골드 동기화</a:t>
            </a:r>
            <a:endParaRPr lang="en-US" sz="2793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3213" lvl="1" indent="-301606" algn="just">
              <a:lnSpc>
                <a:spcPts val="4190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3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인벤토리 아이템(장비/ 버프아이템) 사용 동기화</a:t>
            </a:r>
            <a:endParaRPr lang="en-US" sz="2793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just">
              <a:lnSpc>
                <a:spcPts val="4190"/>
              </a:lnSpc>
              <a:spcBef>
                <a:spcPct val="0"/>
              </a:spcBef>
              <a:defRPr/>
            </a:pPr>
            <a:endParaRPr lang="en-US" sz="2793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521971" y="5216347"/>
            <a:ext cx="6747460" cy="3494112"/>
          </a:xfrm>
          <a:custGeom>
            <a:avLst/>
            <a:gdLst/>
            <a:rect l="l" t="t" r="r" b="b"/>
            <a:pathLst>
              <a:path w="6747460" h="3494112">
                <a:moveTo>
                  <a:pt x="0" y="0"/>
                </a:moveTo>
                <a:lnTo>
                  <a:pt x="6747460" y="0"/>
                </a:lnTo>
                <a:lnTo>
                  <a:pt x="6747460" y="3494112"/>
                </a:lnTo>
                <a:lnTo>
                  <a:pt x="0" y="3494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62190" t="-81260"/>
            </a:stretch>
          </a:blipFill>
          <a:ln cap="sq">
            <a:noFill/>
            <a:prstDash val="solid"/>
            <a:miter/>
          </a:ln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87928" y="1722075"/>
            <a:ext cx="7756072" cy="4159194"/>
          </a:xfrm>
          <a:custGeom>
            <a:avLst/>
            <a:gdLst/>
            <a:rect l="l" t="t" r="r" b="b"/>
            <a:pathLst>
              <a:path w="7756072" h="4159194">
                <a:moveTo>
                  <a:pt x="0" y="0"/>
                </a:moveTo>
                <a:lnTo>
                  <a:pt x="7756072" y="0"/>
                </a:lnTo>
                <a:lnTo>
                  <a:pt x="7756072" y="4159194"/>
                </a:lnTo>
                <a:lnTo>
                  <a:pt x="0" y="4159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521971" y="1722075"/>
            <a:ext cx="6747460" cy="3373400"/>
          </a:xfrm>
          <a:custGeom>
            <a:avLst/>
            <a:gdLst/>
            <a:rect l="l" t="t" r="r" b="b"/>
            <a:pathLst>
              <a:path w="6747460" h="3373400">
                <a:moveTo>
                  <a:pt x="0" y="0"/>
                </a:moveTo>
                <a:lnTo>
                  <a:pt x="6747460" y="0"/>
                </a:lnTo>
                <a:lnTo>
                  <a:pt x="6747460" y="3373401"/>
                </a:lnTo>
                <a:lnTo>
                  <a:pt x="0" y="3373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39130" b="-5584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03. 개발내용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02150" y="9013825"/>
            <a:ext cx="219075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8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3560" y="6332055"/>
            <a:ext cx="6764707" cy="2126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닉네임/레벨/상태/스킬 쿨타임 표시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인벤토리 창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미니맵/채팅창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spcBef>
                <a:spcPct val="0"/>
              </a:spcBef>
              <a:defRPr/>
            </a:pP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69218" y="532619"/>
            <a:ext cx="12413236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(2) UI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6979340" y="8940001"/>
            <a:ext cx="0" cy="1557567"/>
          </a:xfrm>
          <a:prstGeom prst="line">
            <a:avLst/>
          </a:prstGeom>
          <a:ln w="19050" cap="flat">
            <a:solidFill>
              <a:srgbClr val="1859a9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1352833"/>
            <a:ext cx="8193276" cy="4629201"/>
          </a:xfrm>
          <a:custGeom>
            <a:avLst/>
            <a:gdLst/>
            <a:rect l="l" t="t" r="r" b="b"/>
            <a:pathLst>
              <a:path w="8193276" h="4629201">
                <a:moveTo>
                  <a:pt x="0" y="0"/>
                </a:moveTo>
                <a:lnTo>
                  <a:pt x="8193276" y="0"/>
                </a:lnTo>
                <a:lnTo>
                  <a:pt x="8193276" y="4629200"/>
                </a:lnTo>
                <a:lnTo>
                  <a:pt x="0" y="4629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159273" y="1352833"/>
            <a:ext cx="6372292" cy="3664068"/>
          </a:xfrm>
          <a:custGeom>
            <a:avLst/>
            <a:gdLst/>
            <a:rect l="l" t="t" r="r" b="b"/>
            <a:pathLst>
              <a:path w="6372292" h="3664068">
                <a:moveTo>
                  <a:pt x="0" y="0"/>
                </a:moveTo>
                <a:lnTo>
                  <a:pt x="6372293" y="0"/>
                </a:lnTo>
                <a:lnTo>
                  <a:pt x="6372293" y="3664068"/>
                </a:lnTo>
                <a:lnTo>
                  <a:pt x="0" y="3664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159273" y="5293995"/>
            <a:ext cx="6372292" cy="3640172"/>
          </a:xfrm>
          <a:custGeom>
            <a:avLst/>
            <a:gdLst/>
            <a:rect l="l" t="t" r="r" b="b"/>
            <a:pathLst>
              <a:path w="6372292" h="3640172">
                <a:moveTo>
                  <a:pt x="0" y="0"/>
                </a:moveTo>
                <a:lnTo>
                  <a:pt x="6372293" y="0"/>
                </a:lnTo>
                <a:lnTo>
                  <a:pt x="6372293" y="3640172"/>
                </a:lnTo>
                <a:lnTo>
                  <a:pt x="0" y="3640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176322" y="4088145"/>
            <a:ext cx="3850500" cy="2411701"/>
          </a:xfrm>
          <a:custGeom>
            <a:avLst/>
            <a:gdLst/>
            <a:rect l="l" t="t" r="r" b="b"/>
            <a:pathLst>
              <a:path w="3850500" h="2411701">
                <a:moveTo>
                  <a:pt x="0" y="0"/>
                </a:moveTo>
                <a:lnTo>
                  <a:pt x="3850499" y="0"/>
                </a:lnTo>
                <a:lnTo>
                  <a:pt x="3850499" y="2411701"/>
                </a:lnTo>
                <a:lnTo>
                  <a:pt x="0" y="2411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p>
            <a:pPr lvl="0" algn="ctr">
              <a:defRPr/>
            </a:pP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7827" y="587827"/>
            <a:ext cx="8556173" cy="4122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sz="3000" b="1" spc="156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03. 개발내용</a:t>
            </a:r>
            <a:endParaRPr lang="en-US" sz="3000" b="1" spc="156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02150" y="9013825"/>
            <a:ext cx="219075" cy="444500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>
                <a:solidFill>
                  <a:srgbClr val="1859a9"/>
                </a:solidFill>
                <a:latin typeface="한컴 윤고딕 740"/>
                <a:ea typeface="한컴 윤고딕 740"/>
                <a:cs typeface="Nanum Square Bold"/>
                <a:sym typeface="Nanum Square Bold"/>
              </a:rPr>
              <a:t>9</a:t>
            </a:r>
            <a:endParaRPr lang="en-US" sz="2499" b="1">
              <a:solidFill>
                <a:srgbClr val="1859a9"/>
              </a:solidFill>
              <a:latin typeface="한컴 윤고딕 740"/>
              <a:ea typeface="한컴 윤고딕 740"/>
              <a:cs typeface="Nanum Square Bold"/>
              <a:sym typeface="Nanum Squar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018831"/>
            <a:ext cx="6490168" cy="15917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로그인/회원가입(MySQL 연동)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캐릭터선택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  <a:p>
            <a:pPr lvl="0" algn="l">
              <a:lnSpc>
                <a:spcPts val="4199"/>
              </a:lnSpc>
              <a:spcBef>
                <a:spcPct val="0"/>
              </a:spcBef>
              <a:defRPr/>
            </a:pP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69218" y="532619"/>
            <a:ext cx="12413236" cy="52465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199"/>
              </a:lnSpc>
              <a:defRPr/>
            </a:pPr>
            <a:r>
              <a:rPr lang="en-US" sz="2799" spc="145">
                <a:solidFill>
                  <a:srgbClr val="1859a9"/>
                </a:solidFill>
                <a:latin typeface="한컴 윤고딕 740"/>
                <a:ea typeface="한컴 윤고딕 740"/>
                <a:cs typeface="Nanum Square"/>
                <a:sym typeface="Nanum Square"/>
              </a:rPr>
              <a:t> / (2) UI 시스템</a:t>
            </a:r>
            <a:endParaRPr lang="en-US" sz="2799" spc="145">
              <a:solidFill>
                <a:srgbClr val="1859a9"/>
              </a:solidFill>
              <a:latin typeface="한컴 윤고딕 740"/>
              <a:ea typeface="한컴 윤고딕 740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790</ep:Words>
  <ep:PresentationFormat>On-screen Show (4:3)</ep:PresentationFormat>
  <ep:Paragraphs>286</ep:Paragraphs>
  <ep:Slides>23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hwang</cp:lastModifiedBy>
  <dcterms:modified xsi:type="dcterms:W3CDTF">2025-05-12T05:42:39.446</dcterms:modified>
  <cp:revision>3</cp:revision>
  <dc:title>TUworld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